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4"/>
  </p:notesMasterIdLst>
  <p:handoutMasterIdLst>
    <p:handoutMasterId r:id="rId35"/>
  </p:handoutMasterIdLst>
  <p:sldIdLst>
    <p:sldId id="265" r:id="rId5"/>
    <p:sldId id="356" r:id="rId6"/>
    <p:sldId id="310" r:id="rId7"/>
    <p:sldId id="346" r:id="rId8"/>
    <p:sldId id="347" r:id="rId9"/>
    <p:sldId id="316" r:id="rId10"/>
    <p:sldId id="325" r:id="rId11"/>
    <p:sldId id="350" r:id="rId12"/>
    <p:sldId id="357" r:id="rId13"/>
    <p:sldId id="354" r:id="rId14"/>
    <p:sldId id="352" r:id="rId15"/>
    <p:sldId id="323" r:id="rId16"/>
    <p:sldId id="320" r:id="rId17"/>
    <p:sldId id="358" r:id="rId18"/>
    <p:sldId id="355" r:id="rId19"/>
    <p:sldId id="360" r:id="rId20"/>
    <p:sldId id="341" r:id="rId21"/>
    <p:sldId id="331" r:id="rId22"/>
    <p:sldId id="314" r:id="rId23"/>
    <p:sldId id="333" r:id="rId24"/>
    <p:sldId id="339" r:id="rId25"/>
    <p:sldId id="361" r:id="rId26"/>
    <p:sldId id="329" r:id="rId27"/>
    <p:sldId id="336" r:id="rId28"/>
    <p:sldId id="348" r:id="rId29"/>
    <p:sldId id="317" r:id="rId30"/>
    <p:sldId id="349" r:id="rId31"/>
    <p:sldId id="337" r:id="rId32"/>
    <p:sldId id="319" r:id="rId33"/>
  </p:sldIdLst>
  <p:sldSz cx="12188825" cy="6858000"/>
  <p:notesSz cx="6858000" cy="9144000"/>
  <p:custDataLst>
    <p:tags r:id="rId36"/>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29" autoAdjust="0"/>
  </p:normalViewPr>
  <p:slideViewPr>
    <p:cSldViewPr showGuides="1">
      <p:cViewPr varScale="1">
        <p:scale>
          <a:sx n="80" d="100"/>
          <a:sy n="80" d="100"/>
        </p:scale>
        <p:origin x="564"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5-18T13:08:00.204" idx="2">
    <p:pos x="10" y="10"/>
    <p:text>Fotos de la realización y del trabajo y de la presentacion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61EFE9-9F30-4528-BDDA-C859CD15CA56}" type="datetime1">
              <a:rPr lang="es-ES" smtClean="0"/>
              <a:t>20/05/2019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s-ES"/>
              <a:pPr algn="r" rtl="0"/>
              <a:t>‹Nº›</a:t>
            </a:fld>
            <a:endParaRPr lang="es-ES"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7373BEA-F5F3-4B6E-BA6B-D76E24101839}" type="datetime1">
              <a:rPr lang="es-ES" smtClean="0"/>
              <a:pPr/>
              <a:t>20/05/2019</a:t>
            </a:fld>
            <a:endParaRPr lang="es-ES"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s-ES" smtClean="0"/>
              <a:pPr/>
              <a:t>‹Nº›</a:t>
            </a:fld>
            <a:endParaRPr lang="es-E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93199CD-3E1B-4AE6-990F-76F925F5EA9F}" type="slidenum">
              <a:rPr lang="es-ES" smtClean="0"/>
              <a:pPr/>
              <a:t>28</a:t>
            </a:fld>
            <a:endParaRPr lang="es-ES" dirty="0"/>
          </a:p>
        </p:txBody>
      </p:sp>
    </p:spTree>
    <p:extLst>
      <p:ext uri="{BB962C8B-B14F-4D97-AF65-F5344CB8AC3E}">
        <p14:creationId xmlns:p14="http://schemas.microsoft.com/office/powerpoint/2010/main" val="82509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93199CD-3E1B-4AE6-990F-76F925F5EA9F}" type="slidenum">
              <a:rPr lang="es-ES" smtClean="0"/>
              <a:pPr/>
              <a:t>29</a:t>
            </a:fld>
            <a:endParaRPr lang="es-ES" dirty="0"/>
          </a:p>
        </p:txBody>
      </p:sp>
    </p:spTree>
    <p:extLst>
      <p:ext uri="{BB962C8B-B14F-4D97-AF65-F5344CB8AC3E}">
        <p14:creationId xmlns:p14="http://schemas.microsoft.com/office/powerpoint/2010/main" val="2706490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F1AC609F-0362-4067-A47A-9F1CA2E45A65}" type="datetime1">
              <a:rPr lang="es-ES" smtClean="0"/>
              <a:pPr/>
              <a:t>20/05/2019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2412" y="381001"/>
            <a:ext cx="1524001" cy="56388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2" y="381001"/>
            <a:ext cx="7391399" cy="56388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932AED9F-A6BB-400D-8F4D-616EB46A9405}" type="datetime1">
              <a:rPr lang="es-ES" smtClean="0"/>
              <a:pPr/>
              <a:t>20/05/2019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3D505D98-D4C1-4348-8F39-108EE2C76C21}" type="datetime1">
              <a:rPr lang="es-ES" smtClean="0"/>
              <a:pPr/>
              <a:t>20/05/2019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lgn="r">
              <a:defRPr/>
            </a:lvl1pPr>
          </a:lstStyle>
          <a:p>
            <a:fld id="{A12EF1AF-E5B2-41DB-BFF8-672C5BBF646A}" type="datetime1">
              <a:rPr lang="es-ES" smtClean="0"/>
              <a:pPr/>
              <a:t>20/05/2019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pPr algn="r"/>
            <a:fld id="{8E17C630-F8FA-4DCB-87FA-91D30885A2FD}" type="datetime1">
              <a:rPr lang="es-ES" smtClean="0"/>
              <a:pPr algn="r"/>
              <a:t>20/05/2019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lgn="r">
              <a:defRPr/>
            </a:lvl1pPr>
          </a:lstStyle>
          <a:p>
            <a:fld id="{724076C6-356A-48AB-A8EF-572AE4A11929}" type="datetime1">
              <a:rPr lang="es-ES" smtClean="0"/>
              <a:pPr/>
              <a:t>20/05/2019</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r">
              <a:defRPr/>
            </a:lvl1pPr>
          </a:lstStyle>
          <a:p>
            <a:fld id="{E4A686D9-BDBD-4090-B19D-04E04F3CB648}" type="datetime1">
              <a:rPr lang="es-ES" smtClean="0"/>
              <a:pPr/>
              <a:t>20/05/2019</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r">
              <a:defRPr/>
            </a:lvl1pPr>
          </a:lstStyle>
          <a:p>
            <a:fld id="{D1B4D0FB-1285-4974-8D4E-BCFCC0FA7978}" type="datetime1">
              <a:rPr lang="es-ES" smtClean="0"/>
              <a:pPr/>
              <a:t>20/05/2019</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lgn="r">
              <a:defRPr/>
            </a:lvl1pPr>
          </a:lstStyle>
          <a:p>
            <a:fld id="{9C3D96D5-80C9-4ED7-89C2-CE590C3C6CB2}" type="datetime1">
              <a:rPr lang="es-ES" smtClean="0"/>
              <a:pPr/>
              <a:t>20/05/2019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lgn="r">
              <a:defRPr/>
            </a:lvl1pPr>
          </a:lstStyle>
          <a:p>
            <a:fld id="{DA911BAB-2490-48FD-81BA-E5EB85DA87AE}" type="datetime1">
              <a:rPr lang="es-ES" smtClean="0"/>
              <a:pPr/>
              <a:t>20/05/2019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pPr rtl="0"/>
              <a:t>‹Nº›</a:t>
            </a:fld>
            <a:endParaRPr lang="es-ES"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7170E197-1079-4777-8273-53286CD6A787}" type="datetime1">
              <a:rPr lang="es-ES" smtClean="0"/>
              <a:pPr algn="r"/>
              <a:t>20/05/2019</a:t>
            </a:fld>
            <a:endParaRPr lang="es-ES" dirty="0"/>
          </a:p>
        </p:txBody>
      </p:sp>
      <p:sp>
        <p:nvSpPr>
          <p:cNvPr id="5" name="Marcador de posición de pie de página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s-ES" smtClean="0"/>
              <a:pPr/>
              <a:t>‹Nº›</a:t>
            </a:fld>
            <a:endParaRPr lang="es-E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10.png"/><Relationship Id="rId4" Type="http://schemas.openxmlformats.org/officeDocument/2006/relationships/image" Target="../media/image18.jp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ccesibilidadweb.es/" TargetMode="External"/><Relationship Id="rId1" Type="http://schemas.openxmlformats.org/officeDocument/2006/relationships/slideLayout" Target="../slideLayouts/slideLayout6.xml"/><Relationship Id="rId5" Type="http://schemas.openxmlformats.org/officeDocument/2006/relationships/hyperlink" Target="https://2019.irun.wordcamp.org/ponentes/#wcorg-speaker-luis-doviso" TargetMode="External"/><Relationship Id="rId4" Type="http://schemas.openxmlformats.org/officeDocument/2006/relationships/hyperlink" Target="https://2019.irun.wordcamp.org/session/accesibilidad-para-la-web-modern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hyperlink" Target="http://www.accesibilidadweb.es/" TargetMode="External"/><Relationship Id="rId5" Type="http://schemas.openxmlformats.org/officeDocument/2006/relationships/image" Target="../media/image1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es.wordpress.org/plugins/gutenbe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image" Target="../media/image29.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ercavalencia.es/" TargetMode="Externa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hyperlink" Target="http://www.copav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2019.bilbao.wordcamp.org/programa/ponentes/#wcorg-speaker-juan-regueras-sanchez" TargetMode="External"/><Relationship Id="rId2" Type="http://schemas.openxmlformats.org/officeDocument/2006/relationships/image" Target="../media/image44.jp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90758" y="1916832"/>
            <a:ext cx="9217024" cy="1879381"/>
          </a:xfrm>
        </p:spPr>
        <p:txBody>
          <a:bodyPr rtlCol="0">
            <a:normAutofit/>
          </a:bodyPr>
          <a:lstStyle/>
          <a:p>
            <a:pPr algn="ctr" rtl="0"/>
            <a:r>
              <a:rPr lang="es-ES" sz="6000" dirty="0">
                <a:latin typeface="Arial" panose="020B0604020202020204" pitchFamily="34" charset="0"/>
                <a:cs typeface="Arial" panose="020B0604020202020204" pitchFamily="34" charset="0"/>
              </a:rPr>
              <a:t>Accesibilidad e Inclusión </a:t>
            </a:r>
            <a:br>
              <a:rPr lang="es-ES" sz="6000" dirty="0">
                <a:latin typeface="Arial" panose="020B0604020202020204" pitchFamily="34" charset="0"/>
                <a:cs typeface="Arial" panose="020B0604020202020204" pitchFamily="34" charset="0"/>
              </a:rPr>
            </a:br>
            <a:r>
              <a:rPr lang="es-ES" sz="6000" dirty="0">
                <a:latin typeface="Arial" panose="020B0604020202020204" pitchFamily="34" charset="0"/>
                <a:cs typeface="Arial" panose="020B0604020202020204" pitchFamily="34" charset="0"/>
              </a:rPr>
              <a:t>con WordPress</a:t>
            </a:r>
          </a:p>
        </p:txBody>
      </p:sp>
      <p:sp>
        <p:nvSpPr>
          <p:cNvPr id="4" name="Subtítulo 3"/>
          <p:cNvSpPr>
            <a:spLocks noGrp="1"/>
          </p:cNvSpPr>
          <p:nvPr>
            <p:ph type="subTitle" idx="1"/>
          </p:nvPr>
        </p:nvSpPr>
        <p:spPr>
          <a:xfrm>
            <a:off x="478790" y="5410200"/>
            <a:ext cx="8928992" cy="1219200"/>
          </a:xfrm>
        </p:spPr>
        <p:txBody>
          <a:bodyPr rtlCol="0">
            <a:normAutofit/>
          </a:bodyPr>
          <a:lstStyle/>
          <a:p>
            <a:pPr rtl="0"/>
            <a:r>
              <a:rPr lang="es-ES" cap="none" dirty="0">
                <a:solidFill>
                  <a:schemeClr val="tx1"/>
                </a:solidFill>
                <a:latin typeface="Arial" panose="020B0604020202020204" pitchFamily="34" charset="0"/>
                <a:cs typeface="Arial" panose="020B0604020202020204" pitchFamily="34" charset="0"/>
              </a:rPr>
              <a:t>Isabel Rodríguez, gerente y </a:t>
            </a:r>
            <a:r>
              <a:rPr lang="es-ES" cap="none" dirty="0" err="1">
                <a:solidFill>
                  <a:schemeClr val="tx1"/>
                </a:solidFill>
                <a:latin typeface="Arial" panose="020B0604020202020204" pitchFamily="34" charset="0"/>
                <a:cs typeface="Arial" panose="020B0604020202020204" pitchFamily="34" charset="0"/>
              </a:rPr>
              <a:t>co-fundadora</a:t>
            </a:r>
            <a:r>
              <a:rPr lang="es-ES" cap="none" dirty="0">
                <a:solidFill>
                  <a:schemeClr val="tx1"/>
                </a:solidFill>
                <a:latin typeface="Arial" panose="020B0604020202020204" pitchFamily="34" charset="0"/>
                <a:cs typeface="Arial" panose="020B0604020202020204" pitchFamily="34" charset="0"/>
              </a:rPr>
              <a:t> de Estudio Inclusivo.</a:t>
            </a:r>
          </a:p>
          <a:p>
            <a:pPr rtl="0"/>
            <a:endParaRPr lang="es-ES" cap="none" dirty="0">
              <a:solidFill>
                <a:schemeClr val="tx1"/>
              </a:solidFill>
              <a:latin typeface="Arial" panose="020B0604020202020204" pitchFamily="34" charset="0"/>
              <a:cs typeface="Arial" panose="020B0604020202020204" pitchFamily="34" charset="0"/>
            </a:endParaRPr>
          </a:p>
          <a:p>
            <a:pPr rtl="0"/>
            <a:r>
              <a:rPr lang="es-ES" cap="none" dirty="0">
                <a:solidFill>
                  <a:schemeClr val="tx1"/>
                </a:solidFill>
                <a:latin typeface="Arial" panose="020B0604020202020204" pitchFamily="34" charset="0"/>
                <a:cs typeface="Arial" panose="020B0604020202020204" pitchFamily="34" charset="0"/>
              </a:rPr>
              <a:t>Javier Hernandez, </a:t>
            </a:r>
            <a:r>
              <a:rPr lang="es-ES" cap="none" dirty="0" err="1">
                <a:solidFill>
                  <a:schemeClr val="tx1"/>
                </a:solidFill>
                <a:latin typeface="Arial" panose="020B0604020202020204" pitchFamily="34" charset="0"/>
                <a:cs typeface="Arial" panose="020B0604020202020204" pitchFamily="34" charset="0"/>
              </a:rPr>
              <a:t>co-fundador</a:t>
            </a:r>
            <a:r>
              <a:rPr lang="es-ES" cap="none" dirty="0">
                <a:solidFill>
                  <a:schemeClr val="tx1"/>
                </a:solidFill>
                <a:latin typeface="Arial" panose="020B0604020202020204" pitchFamily="34" charset="0"/>
                <a:cs typeface="Arial" panose="020B0604020202020204" pitchFamily="34" charset="0"/>
              </a:rPr>
              <a:t> de Estudio Inclusivo.</a:t>
            </a:r>
          </a:p>
        </p:txBody>
      </p:sp>
      <p:pic>
        <p:nvPicPr>
          <p:cNvPr id="10" name="Imagen 9">
            <a:extLst>
              <a:ext uri="{FF2B5EF4-FFF2-40B4-BE49-F238E27FC236}">
                <a16:creationId xmlns:a16="http://schemas.microsoft.com/office/drawing/2014/main" id="{844F7B5C-EF80-4919-B0E2-21134AB38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572" y="-1350000"/>
            <a:ext cx="5642828" cy="7979400"/>
          </a:xfrm>
          <a:prstGeom prst="rect">
            <a:avLst/>
          </a:prstGeom>
        </p:spPr>
      </p:pic>
      <p:pic>
        <p:nvPicPr>
          <p:cNvPr id="13" name="Imagen 12">
            <a:extLst>
              <a:ext uri="{FF2B5EF4-FFF2-40B4-BE49-F238E27FC236}">
                <a16:creationId xmlns:a16="http://schemas.microsoft.com/office/drawing/2014/main" id="{5354DEC9-873A-461D-96E3-F0C560BF2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4812" y="5410200"/>
            <a:ext cx="2353831" cy="12192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073EF0-6B07-4F2C-A983-1606792A6E24}"/>
              </a:ext>
            </a:extLst>
          </p:cNvPr>
          <p:cNvSpPr>
            <a:spLocks noGrp="1"/>
          </p:cNvSpPr>
          <p:nvPr>
            <p:ph type="title"/>
          </p:nvPr>
        </p:nvSpPr>
        <p:spPr>
          <a:xfrm>
            <a:off x="261764" y="260648"/>
            <a:ext cx="11665296" cy="844550"/>
          </a:xfrm>
        </p:spPr>
        <p:txBody>
          <a:bodyPr>
            <a:noAutofit/>
          </a:bodyPr>
          <a:lstStyle/>
          <a:p>
            <a:r>
              <a:rPr lang="es-ES" sz="4000" dirty="0"/>
              <a:t>La </a:t>
            </a:r>
            <a:r>
              <a:rPr lang="es-ES" sz="4000" dirty="0">
                <a:latin typeface="Arial" panose="020B0604020202020204" pitchFamily="34" charset="0"/>
                <a:cs typeface="Arial" panose="020B0604020202020204" pitchFamily="34" charset="0"/>
              </a:rPr>
              <a:t>accesibilidad</a:t>
            </a:r>
            <a:r>
              <a:rPr lang="es-ES" sz="4000" dirty="0"/>
              <a:t> NO es para la disCAPACIDAD…</a:t>
            </a:r>
          </a:p>
        </p:txBody>
      </p:sp>
      <p:pic>
        <p:nvPicPr>
          <p:cNvPr id="5" name="Imagen 4">
            <a:extLst>
              <a:ext uri="{FF2B5EF4-FFF2-40B4-BE49-F238E27FC236}">
                <a16:creationId xmlns:a16="http://schemas.microsoft.com/office/drawing/2014/main" id="{14A7E6C2-0C14-412A-933A-DBFF39820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2315598"/>
            <a:ext cx="2592288" cy="2592288"/>
          </a:xfrm>
          <a:prstGeom prst="rect">
            <a:avLst/>
          </a:prstGeom>
        </p:spPr>
      </p:pic>
      <p:sp>
        <p:nvSpPr>
          <p:cNvPr id="6" name="CuadroTexto 5">
            <a:extLst>
              <a:ext uri="{FF2B5EF4-FFF2-40B4-BE49-F238E27FC236}">
                <a16:creationId xmlns:a16="http://schemas.microsoft.com/office/drawing/2014/main" id="{6EC890F9-D2D2-4ADC-945E-C9018FEAE97D}"/>
              </a:ext>
            </a:extLst>
          </p:cNvPr>
          <p:cNvSpPr txBox="1"/>
          <p:nvPr/>
        </p:nvSpPr>
        <p:spPr>
          <a:xfrm>
            <a:off x="228419" y="1242229"/>
            <a:ext cx="4127162" cy="646331"/>
          </a:xfrm>
          <a:prstGeom prst="rect">
            <a:avLst/>
          </a:prstGeom>
          <a:noFill/>
        </p:spPr>
        <p:txBody>
          <a:bodyPr wrap="square" rtlCol="0">
            <a:spAutoFit/>
          </a:bodyPr>
          <a:lstStyle/>
          <a:p>
            <a:r>
              <a:rPr lang="es-ES" sz="3600" dirty="0">
                <a:latin typeface="Arial" panose="020B0604020202020204" pitchFamily="34" charset="0"/>
                <a:cs typeface="Arial" panose="020B0604020202020204" pitchFamily="34" charset="0"/>
              </a:rPr>
              <a:t>..ES PARA TODAS</a:t>
            </a:r>
          </a:p>
        </p:txBody>
      </p:sp>
      <p:pic>
        <p:nvPicPr>
          <p:cNvPr id="10" name="Imagen 9">
            <a:extLst>
              <a:ext uri="{FF2B5EF4-FFF2-40B4-BE49-F238E27FC236}">
                <a16:creationId xmlns:a16="http://schemas.microsoft.com/office/drawing/2014/main" id="{8EA79B5E-D2B7-4930-8823-8BDCC1AA2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19" y="4854767"/>
            <a:ext cx="7538914" cy="2009775"/>
          </a:xfrm>
          <a:prstGeom prst="rect">
            <a:avLst/>
          </a:prstGeom>
        </p:spPr>
      </p:pic>
      <p:pic>
        <p:nvPicPr>
          <p:cNvPr id="8" name="Imagen 7">
            <a:extLst>
              <a:ext uri="{FF2B5EF4-FFF2-40B4-BE49-F238E27FC236}">
                <a16:creationId xmlns:a16="http://schemas.microsoft.com/office/drawing/2014/main" id="{F5B8F1C3-670F-4248-8492-D881265D7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319" y="1268760"/>
            <a:ext cx="7534176" cy="3837220"/>
          </a:xfrm>
          <a:prstGeom prst="rect">
            <a:avLst/>
          </a:prstGeom>
        </p:spPr>
      </p:pic>
      <p:sp>
        <p:nvSpPr>
          <p:cNvPr id="2" name="CuadroTexto 1">
            <a:extLst>
              <a:ext uri="{FF2B5EF4-FFF2-40B4-BE49-F238E27FC236}">
                <a16:creationId xmlns:a16="http://schemas.microsoft.com/office/drawing/2014/main" id="{3F330EF8-12C6-43EA-B621-3082B03229A0}"/>
              </a:ext>
            </a:extLst>
          </p:cNvPr>
          <p:cNvSpPr txBox="1"/>
          <p:nvPr/>
        </p:nvSpPr>
        <p:spPr>
          <a:xfrm>
            <a:off x="683173" y="5474567"/>
            <a:ext cx="3672408" cy="923330"/>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Por eso utilizamos el concepto de</a:t>
            </a:r>
          </a:p>
          <a:p>
            <a:pPr algn="ctr"/>
            <a:r>
              <a:rPr lang="es-ES" dirty="0">
                <a:latin typeface="Arial" panose="020B0604020202020204" pitchFamily="34" charset="0"/>
                <a:cs typeface="Arial" panose="020B0604020202020204" pitchFamily="34" charset="0"/>
              </a:rPr>
              <a:t>DIVERSIDAD y</a:t>
            </a:r>
          </a:p>
          <a:p>
            <a:pPr algn="ctr"/>
            <a:r>
              <a:rPr lang="es-ES" dirty="0">
                <a:latin typeface="Arial" panose="020B0604020202020204" pitchFamily="34" charset="0"/>
                <a:cs typeface="Arial" panose="020B0604020202020204" pitchFamily="34" charset="0"/>
              </a:rPr>
              <a:t>ACCESIBILIDAD UNIVERSAL</a:t>
            </a:r>
          </a:p>
        </p:txBody>
      </p:sp>
    </p:spTree>
    <p:extLst>
      <p:ext uri="{BB962C8B-B14F-4D97-AF65-F5344CB8AC3E}">
        <p14:creationId xmlns:p14="http://schemas.microsoft.com/office/powerpoint/2010/main" val="369571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80DAAF6F-817D-49A9-9E12-6DC7F1A5D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548" y="1021345"/>
            <a:ext cx="2397787" cy="3264844"/>
          </a:xfrm>
          <a:prstGeom prst="rect">
            <a:avLst/>
          </a:prstGeom>
        </p:spPr>
      </p:pic>
      <p:sp>
        <p:nvSpPr>
          <p:cNvPr id="2" name="Título 1">
            <a:extLst>
              <a:ext uri="{FF2B5EF4-FFF2-40B4-BE49-F238E27FC236}">
                <a16:creationId xmlns:a16="http://schemas.microsoft.com/office/drawing/2014/main" id="{988C9139-B304-4C0E-A96F-11083B446E99}"/>
              </a:ext>
            </a:extLst>
          </p:cNvPr>
          <p:cNvSpPr>
            <a:spLocks noGrp="1"/>
          </p:cNvSpPr>
          <p:nvPr>
            <p:ph type="title"/>
          </p:nvPr>
        </p:nvSpPr>
        <p:spPr>
          <a:xfrm>
            <a:off x="333772" y="188640"/>
            <a:ext cx="11521280" cy="699864"/>
          </a:xfrm>
        </p:spPr>
        <p:txBody>
          <a:bodyPr>
            <a:noAutofit/>
          </a:bodyPr>
          <a:lstStyle/>
          <a:p>
            <a:r>
              <a:rPr lang="es-ES" sz="4000" dirty="0"/>
              <a:t>Estado de la accesibilidad en la Comunicación</a:t>
            </a:r>
          </a:p>
        </p:txBody>
      </p:sp>
      <p:pic>
        <p:nvPicPr>
          <p:cNvPr id="3" name="Imagen 2">
            <a:extLst>
              <a:ext uri="{FF2B5EF4-FFF2-40B4-BE49-F238E27FC236}">
                <a16:creationId xmlns:a16="http://schemas.microsoft.com/office/drawing/2014/main" id="{D6F3C53B-4F0B-47D4-8703-C2B848E6B0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75" y="888504"/>
            <a:ext cx="4335642" cy="5780856"/>
          </a:xfrm>
          <a:prstGeom prst="rect">
            <a:avLst/>
          </a:prstGeom>
        </p:spPr>
      </p:pic>
      <p:sp>
        <p:nvSpPr>
          <p:cNvPr id="6" name="CuadroTexto 5">
            <a:extLst>
              <a:ext uri="{FF2B5EF4-FFF2-40B4-BE49-F238E27FC236}">
                <a16:creationId xmlns:a16="http://schemas.microsoft.com/office/drawing/2014/main" id="{608D7FCB-7FD6-4EC0-BEC9-B3B424EC9207}"/>
              </a:ext>
            </a:extLst>
          </p:cNvPr>
          <p:cNvSpPr txBox="1"/>
          <p:nvPr/>
        </p:nvSpPr>
        <p:spPr>
          <a:xfrm>
            <a:off x="5802294" y="5466136"/>
            <a:ext cx="558166" cy="369332"/>
          </a:xfrm>
          <a:prstGeom prst="rect">
            <a:avLst/>
          </a:prstGeom>
          <a:noFill/>
        </p:spPr>
        <p:txBody>
          <a:bodyPr wrap="none" rtlCol="0">
            <a:spAutoFit/>
          </a:bodyPr>
          <a:lstStyle/>
          <a:p>
            <a:r>
              <a:rPr lang="es-ES" dirty="0"/>
              <a:t>LSE</a:t>
            </a:r>
          </a:p>
        </p:txBody>
      </p:sp>
      <p:sp>
        <p:nvSpPr>
          <p:cNvPr id="7" name="CuadroTexto 6">
            <a:extLst>
              <a:ext uri="{FF2B5EF4-FFF2-40B4-BE49-F238E27FC236}">
                <a16:creationId xmlns:a16="http://schemas.microsoft.com/office/drawing/2014/main" id="{D6FDC5FA-48E0-404B-927F-E42842F5DA00}"/>
              </a:ext>
            </a:extLst>
          </p:cNvPr>
          <p:cNvSpPr txBox="1"/>
          <p:nvPr/>
        </p:nvSpPr>
        <p:spPr>
          <a:xfrm>
            <a:off x="5389521" y="3034803"/>
            <a:ext cx="1383712" cy="369332"/>
          </a:xfrm>
          <a:prstGeom prst="rect">
            <a:avLst/>
          </a:prstGeom>
          <a:noFill/>
        </p:spPr>
        <p:txBody>
          <a:bodyPr wrap="none" rtlCol="0">
            <a:spAutoFit/>
          </a:bodyPr>
          <a:lstStyle/>
          <a:p>
            <a:r>
              <a:rPr lang="es-ES" dirty="0"/>
              <a:t>Pictogramas</a:t>
            </a:r>
          </a:p>
        </p:txBody>
      </p:sp>
      <p:sp>
        <p:nvSpPr>
          <p:cNvPr id="8" name="CuadroTexto 7">
            <a:extLst>
              <a:ext uri="{FF2B5EF4-FFF2-40B4-BE49-F238E27FC236}">
                <a16:creationId xmlns:a16="http://schemas.microsoft.com/office/drawing/2014/main" id="{72B75DBF-5A49-4394-8514-C8754C33EB79}"/>
              </a:ext>
            </a:extLst>
          </p:cNvPr>
          <p:cNvSpPr txBox="1"/>
          <p:nvPr/>
        </p:nvSpPr>
        <p:spPr>
          <a:xfrm>
            <a:off x="5610401" y="5848773"/>
            <a:ext cx="843501" cy="369332"/>
          </a:xfrm>
          <a:prstGeom prst="rect">
            <a:avLst/>
          </a:prstGeom>
          <a:noFill/>
        </p:spPr>
        <p:txBody>
          <a:bodyPr wrap="none" rtlCol="0">
            <a:spAutoFit/>
          </a:bodyPr>
          <a:lstStyle/>
          <a:p>
            <a:r>
              <a:rPr lang="es-ES" dirty="0"/>
              <a:t>Audios</a:t>
            </a:r>
          </a:p>
        </p:txBody>
      </p:sp>
      <p:pic>
        <p:nvPicPr>
          <p:cNvPr id="12" name="Imagen 11">
            <a:extLst>
              <a:ext uri="{FF2B5EF4-FFF2-40B4-BE49-F238E27FC236}">
                <a16:creationId xmlns:a16="http://schemas.microsoft.com/office/drawing/2014/main" id="{E5C521AC-60B6-4D88-BC29-94C0ED245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960" y="1880678"/>
            <a:ext cx="1098906" cy="1104114"/>
          </a:xfrm>
          <a:prstGeom prst="rect">
            <a:avLst/>
          </a:prstGeom>
        </p:spPr>
      </p:pic>
      <p:pic>
        <p:nvPicPr>
          <p:cNvPr id="11" name="Imagen 10">
            <a:extLst>
              <a:ext uri="{FF2B5EF4-FFF2-40B4-BE49-F238E27FC236}">
                <a16:creationId xmlns:a16="http://schemas.microsoft.com/office/drawing/2014/main" id="{94EBDAC1-FAD3-4699-8684-77D686D7E1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2177" y="1009227"/>
            <a:ext cx="2064470" cy="726387"/>
          </a:xfrm>
          <a:prstGeom prst="rect">
            <a:avLst/>
          </a:prstGeom>
        </p:spPr>
      </p:pic>
      <p:pic>
        <p:nvPicPr>
          <p:cNvPr id="4" name="accesibilidad">
            <a:hlinkClick r:id="" action="ppaction://media"/>
            <a:extLst>
              <a:ext uri="{FF2B5EF4-FFF2-40B4-BE49-F238E27FC236}">
                <a16:creationId xmlns:a16="http://schemas.microsoft.com/office/drawing/2014/main" id="{FF63B527-75FA-4A0E-8471-E5FD1287EFA5}"/>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272120" y="3641565"/>
            <a:ext cx="1694903" cy="1694903"/>
          </a:xfrm>
          <a:prstGeom prst="rect">
            <a:avLst/>
          </a:prstGeom>
        </p:spPr>
      </p:pic>
      <p:sp>
        <p:nvSpPr>
          <p:cNvPr id="13" name="CuadroTexto 12">
            <a:extLst>
              <a:ext uri="{FF2B5EF4-FFF2-40B4-BE49-F238E27FC236}">
                <a16:creationId xmlns:a16="http://schemas.microsoft.com/office/drawing/2014/main" id="{7F931BED-07E9-48CA-AA3E-165A55B61D8C}"/>
              </a:ext>
            </a:extLst>
          </p:cNvPr>
          <p:cNvSpPr txBox="1"/>
          <p:nvPr/>
        </p:nvSpPr>
        <p:spPr>
          <a:xfrm>
            <a:off x="5399771" y="6218105"/>
            <a:ext cx="1396536" cy="369332"/>
          </a:xfrm>
          <a:prstGeom prst="rect">
            <a:avLst/>
          </a:prstGeom>
          <a:noFill/>
        </p:spPr>
        <p:txBody>
          <a:bodyPr wrap="none" rtlCol="0">
            <a:spAutoFit/>
          </a:bodyPr>
          <a:lstStyle/>
          <a:p>
            <a:r>
              <a:rPr lang="es-ES" dirty="0"/>
              <a:t>Lectura Fácil</a:t>
            </a:r>
          </a:p>
        </p:txBody>
      </p:sp>
      <p:pic>
        <p:nvPicPr>
          <p:cNvPr id="14" name="Imagen 13">
            <a:extLst>
              <a:ext uri="{FF2B5EF4-FFF2-40B4-BE49-F238E27FC236}">
                <a16:creationId xmlns:a16="http://schemas.microsoft.com/office/drawing/2014/main" id="{D04717AD-6A9B-4F00-829B-9654AF3EF9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05500" y="3433057"/>
            <a:ext cx="3908403" cy="3244475"/>
          </a:xfrm>
          <a:prstGeom prst="rect">
            <a:avLst/>
          </a:prstGeom>
        </p:spPr>
      </p:pic>
      <p:pic>
        <p:nvPicPr>
          <p:cNvPr id="17" name="Imagen 16">
            <a:extLst>
              <a:ext uri="{FF2B5EF4-FFF2-40B4-BE49-F238E27FC236}">
                <a16:creationId xmlns:a16="http://schemas.microsoft.com/office/drawing/2014/main" id="{7E1F5CC6-A196-4729-A34A-DEA7E8086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64897" y="-255323"/>
            <a:ext cx="1788515" cy="2529100"/>
          </a:xfrm>
          <a:prstGeom prst="rect">
            <a:avLst/>
          </a:prstGeom>
        </p:spPr>
      </p:pic>
    </p:spTree>
    <p:extLst>
      <p:ext uri="{BB962C8B-B14F-4D97-AF65-F5344CB8AC3E}">
        <p14:creationId xmlns:p14="http://schemas.microsoft.com/office/powerpoint/2010/main" val="3075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332656"/>
            <a:ext cx="8692399" cy="824880"/>
          </a:xfrm>
        </p:spPr>
        <p:txBody>
          <a:bodyPr rtlCol="0">
            <a:normAutofit/>
          </a:bodyPr>
          <a:lstStyle/>
          <a:p>
            <a:pPr rtl="0"/>
            <a:r>
              <a:rPr lang="en-US" sz="6000" dirty="0" err="1">
                <a:latin typeface="Arial" panose="020B0604020202020204" pitchFamily="34" charset="0"/>
                <a:cs typeface="Arial" panose="020B0604020202020204" pitchFamily="34" charset="0"/>
              </a:rPr>
              <a:t>Herramientas</a:t>
            </a:r>
            <a:r>
              <a:rPr lang="en-US" sz="6000" dirty="0">
                <a:latin typeface="Arial" panose="020B0604020202020204" pitchFamily="34" charset="0"/>
                <a:cs typeface="Arial" panose="020B0604020202020204" pitchFamily="34" charset="0"/>
              </a:rPr>
              <a:t> </a:t>
            </a:r>
            <a:r>
              <a:rPr lang="en-US" sz="6000" dirty="0" err="1">
                <a:latin typeface="Arial" panose="020B0604020202020204" pitchFamily="34" charset="0"/>
                <a:cs typeface="Arial" panose="020B0604020202020204" pitchFamily="34" charset="0"/>
              </a:rPr>
              <a:t>existentes</a:t>
            </a:r>
            <a:endParaRPr lang="en-US" sz="6000" dirty="0">
              <a:latin typeface="Arial" panose="020B0604020202020204" pitchFamily="34" charset="0"/>
              <a:cs typeface="Arial" panose="020B0604020202020204" pitchFamily="34" charset="0"/>
            </a:endParaRPr>
          </a:p>
        </p:txBody>
      </p:sp>
      <p:sp>
        <p:nvSpPr>
          <p:cNvPr id="3" name="Marcador de posición de texto 2"/>
          <p:cNvSpPr>
            <a:spLocks noGrp="1"/>
          </p:cNvSpPr>
          <p:nvPr>
            <p:ph type="body" idx="1"/>
          </p:nvPr>
        </p:nvSpPr>
        <p:spPr>
          <a:xfrm>
            <a:off x="283773" y="2105559"/>
            <a:ext cx="7178791" cy="1169571"/>
          </a:xfrm>
        </p:spPr>
        <p:txBody>
          <a:bodyPr rtlCol="0">
            <a:noAutofit/>
          </a:bodyPr>
          <a:lstStyle/>
          <a:p>
            <a:pPr rtl="0"/>
            <a:r>
              <a:rPr lang="en-US" sz="3200" cap="none" dirty="0" err="1">
                <a:solidFill>
                  <a:schemeClr val="tx1"/>
                </a:solidFill>
                <a:latin typeface="Arial" panose="020B0604020202020204" pitchFamily="34" charset="0"/>
                <a:cs typeface="Arial" panose="020B0604020202020204" pitchFamily="34" charset="0"/>
              </a:rPr>
              <a:t>Comunidad</a:t>
            </a:r>
            <a:r>
              <a:rPr lang="en-US" sz="3200" cap="none" dirty="0">
                <a:solidFill>
                  <a:schemeClr val="tx1"/>
                </a:solidFill>
                <a:latin typeface="Arial" panose="020B0604020202020204" pitchFamily="34" charset="0"/>
                <a:cs typeface="Arial" panose="020B0604020202020204" pitchFamily="34" charset="0"/>
              </a:rPr>
              <a:t> WordPress,</a:t>
            </a:r>
          </a:p>
          <a:p>
            <a:pPr rtl="0"/>
            <a:r>
              <a:rPr lang="en-US" sz="3200" cap="none" dirty="0">
                <a:solidFill>
                  <a:schemeClr val="tx1"/>
                </a:solidFill>
                <a:latin typeface="Arial" panose="020B0604020202020204" pitchFamily="34" charset="0"/>
                <a:cs typeface="Arial" panose="020B0604020202020204" pitchFamily="34" charset="0"/>
              </a:rPr>
              <a:t>Es una </a:t>
            </a:r>
            <a:r>
              <a:rPr lang="en-US" sz="3200" cap="none" dirty="0" err="1">
                <a:solidFill>
                  <a:schemeClr val="tx1"/>
                </a:solidFill>
                <a:latin typeface="Arial" panose="020B0604020202020204" pitchFamily="34" charset="0"/>
                <a:cs typeface="Arial" panose="020B0604020202020204" pitchFamily="34" charset="0"/>
              </a:rPr>
              <a:t>Comunidad</a:t>
            </a:r>
            <a:r>
              <a:rPr lang="en-US" sz="3200" cap="none" dirty="0">
                <a:solidFill>
                  <a:schemeClr val="tx1"/>
                </a:solidFill>
                <a:latin typeface="Arial" panose="020B0604020202020204" pitchFamily="34" charset="0"/>
                <a:cs typeface="Arial" panose="020B0604020202020204" pitchFamily="34" charset="0"/>
              </a:rPr>
              <a:t> </a:t>
            </a:r>
            <a:r>
              <a:rPr lang="en-US" sz="3200" cap="none" dirty="0" err="1">
                <a:solidFill>
                  <a:schemeClr val="tx1"/>
                </a:solidFill>
                <a:latin typeface="Arial" panose="020B0604020202020204" pitchFamily="34" charset="0"/>
                <a:cs typeface="Arial" panose="020B0604020202020204" pitchFamily="34" charset="0"/>
              </a:rPr>
              <a:t>Sensibilizada</a:t>
            </a:r>
            <a:endParaRPr lang="en-US" sz="3200" cap="none" dirty="0">
              <a:solidFill>
                <a:schemeClr val="tx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A1E3A92-5153-42BC-8718-244F8A5B9241}"/>
              </a:ext>
            </a:extLst>
          </p:cNvPr>
          <p:cNvSpPr txBox="1"/>
          <p:nvPr/>
        </p:nvSpPr>
        <p:spPr>
          <a:xfrm>
            <a:off x="405780" y="4069912"/>
            <a:ext cx="11665296" cy="2120284"/>
          </a:xfrm>
          <a:prstGeom prst="rect">
            <a:avLst/>
          </a:prstGeom>
        </p:spPr>
        <p:txBody>
          <a:bodyPr vert="horz" lIns="91440" tIns="45720" rIns="91440" bIns="45720" rtlCol="0" anchor="b">
            <a:normAutofit/>
          </a:bodyPr>
          <a:lstStyle>
            <a:lvl1pPr>
              <a:lnSpc>
                <a:spcPct val="90000"/>
              </a:lnSpc>
              <a:spcBef>
                <a:spcPct val="0"/>
              </a:spcBef>
              <a:buNone/>
              <a:defRPr sz="3600" spc="100" baseline="0">
                <a:latin typeface="Arial" panose="020B0604020202020204" pitchFamily="34" charset="0"/>
                <a:ea typeface="+mj-ea"/>
                <a:cs typeface="Arial" panose="020B0604020202020204" pitchFamily="34" charset="0"/>
              </a:defRPr>
            </a:lvl1pPr>
          </a:lstStyle>
          <a:p>
            <a:r>
              <a:rPr lang="es-ES" sz="4000" dirty="0"/>
              <a:t>El nuevo Reto:</a:t>
            </a:r>
          </a:p>
          <a:p>
            <a:endParaRPr lang="es-ES" sz="4000" dirty="0"/>
          </a:p>
          <a:p>
            <a:r>
              <a:rPr lang="es-ES" sz="4000" dirty="0"/>
              <a:t>Desarrollo e innovación en la accesibilidad</a:t>
            </a:r>
          </a:p>
        </p:txBody>
      </p:sp>
      <p:pic>
        <p:nvPicPr>
          <p:cNvPr id="5" name="Imagen 4">
            <a:extLst>
              <a:ext uri="{FF2B5EF4-FFF2-40B4-BE49-F238E27FC236}">
                <a16:creationId xmlns:a16="http://schemas.microsoft.com/office/drawing/2014/main" id="{D2E19A5C-B75C-43B6-830E-F95FB9625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261" y="1793364"/>
            <a:ext cx="6627803" cy="3579014"/>
          </a:xfrm>
          <a:prstGeom prst="rect">
            <a:avLst/>
          </a:prstGeom>
        </p:spPr>
      </p:pic>
    </p:spTree>
    <p:extLst>
      <p:ext uri="{BB962C8B-B14F-4D97-AF65-F5344CB8AC3E}">
        <p14:creationId xmlns:p14="http://schemas.microsoft.com/office/powerpoint/2010/main" val="34147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260648"/>
            <a:ext cx="9144001" cy="627856"/>
          </a:xfrm>
        </p:spPr>
        <p:txBody>
          <a:bodyPr rtlCol="0">
            <a:noAutofit/>
          </a:bodyPr>
          <a:lstStyle/>
          <a:p>
            <a:pPr rtl="0"/>
            <a:r>
              <a:rPr lang="es-ES" sz="4000" dirty="0">
                <a:latin typeface="Arial" panose="020B0604020202020204" pitchFamily="34" charset="0"/>
                <a:cs typeface="Arial" panose="020B0604020202020204" pitchFamily="34" charset="0"/>
              </a:rPr>
              <a:t>Accesibilidad WCAG</a:t>
            </a:r>
          </a:p>
        </p:txBody>
      </p:sp>
      <p:sp>
        <p:nvSpPr>
          <p:cNvPr id="3" name="CuadroTexto 2">
            <a:extLst>
              <a:ext uri="{FF2B5EF4-FFF2-40B4-BE49-F238E27FC236}">
                <a16:creationId xmlns:a16="http://schemas.microsoft.com/office/drawing/2014/main" id="{185CD7A9-F404-45E2-95C3-8660C839158C}"/>
              </a:ext>
            </a:extLst>
          </p:cNvPr>
          <p:cNvSpPr txBox="1"/>
          <p:nvPr/>
        </p:nvSpPr>
        <p:spPr>
          <a:xfrm>
            <a:off x="549796" y="1215968"/>
            <a:ext cx="11639029" cy="2554545"/>
          </a:xfrm>
          <a:prstGeom prst="rect">
            <a:avLst/>
          </a:prstGeom>
          <a:noFill/>
        </p:spPr>
        <p:txBody>
          <a:bodyPr wrap="square" rtlCol="0">
            <a:spAutoFit/>
          </a:bodyPr>
          <a:lstStyle/>
          <a:p>
            <a:pPr marL="457200" indent="-457200">
              <a:buFont typeface="Arial" panose="020B0604020202020204" pitchFamily="34" charset="0"/>
              <a:buChar char="•"/>
            </a:pPr>
            <a:r>
              <a:rPr lang="es-ES" sz="3200" dirty="0">
                <a:latin typeface="Arial" panose="020B0604020202020204" pitchFamily="34" charset="0"/>
                <a:cs typeface="Arial" panose="020B0604020202020204" pitchFamily="34" charset="0"/>
              </a:rPr>
              <a:t>Validadores on-line, y extensiones en el navegador.</a:t>
            </a:r>
          </a:p>
          <a:p>
            <a:pPr marL="457200" indent="-457200">
              <a:buFont typeface="Arial" panose="020B0604020202020204" pitchFamily="34" charset="0"/>
              <a:buChar char="•"/>
            </a:pPr>
            <a:r>
              <a:rPr lang="es-ES" sz="3200" dirty="0">
                <a:latin typeface="Arial" panose="020B0604020202020204" pitchFamily="34" charset="0"/>
                <a:cs typeface="Arial" panose="020B0604020202020204" pitchFamily="34" charset="0"/>
              </a:rPr>
              <a:t>Validadores durante el desarrollo tipo </a:t>
            </a:r>
            <a:r>
              <a:rPr lang="es-ES" sz="3200" dirty="0" err="1">
                <a:latin typeface="Arial" panose="020B0604020202020204" pitchFamily="34" charset="0"/>
                <a:cs typeface="Arial" panose="020B0604020202020204" pitchFamily="34" charset="0"/>
              </a:rPr>
              <a:t>EsLint</a:t>
            </a:r>
            <a:r>
              <a:rPr lang="es-ES" sz="32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s-ES" sz="3200" dirty="0">
                <a:latin typeface="Arial" panose="020B0604020202020204" pitchFamily="34" charset="0"/>
                <a:cs typeface="Arial" panose="020B0604020202020204" pitchFamily="34" charset="0"/>
              </a:rPr>
              <a:t>Recursos y librerías para </a:t>
            </a:r>
            <a:r>
              <a:rPr lang="es-ES" sz="3200" dirty="0" err="1">
                <a:latin typeface="Arial" panose="020B0604020202020204" pitchFamily="34" charset="0"/>
                <a:cs typeface="Arial" panose="020B0604020202020204" pitchFamily="34" charset="0"/>
              </a:rPr>
              <a:t>React</a:t>
            </a:r>
            <a:r>
              <a:rPr lang="es-ES" sz="3200" dirty="0">
                <a:latin typeface="Arial" panose="020B0604020202020204" pitchFamily="34" charset="0"/>
                <a:cs typeface="Arial" panose="020B0604020202020204" pitchFamily="34" charset="0"/>
              </a:rPr>
              <a:t>, Angular, etc.</a:t>
            </a:r>
          </a:p>
          <a:p>
            <a:pPr marL="457200" indent="-457200">
              <a:buFont typeface="Arial" panose="020B0604020202020204" pitchFamily="34" charset="0"/>
              <a:buChar char="•"/>
            </a:pPr>
            <a:r>
              <a:rPr lang="es-ES" sz="3200" dirty="0">
                <a:latin typeface="Arial" panose="020B0604020202020204" pitchFamily="34" charset="0"/>
                <a:cs typeface="Arial" panose="020B0604020202020204" pitchFamily="34" charset="0"/>
              </a:rPr>
              <a:t>Formación gratuita </a:t>
            </a:r>
            <a:r>
              <a:rPr lang="es-ES" sz="3200" dirty="0">
                <a:latin typeface="Arial" panose="020B0604020202020204" pitchFamily="34" charset="0"/>
                <a:cs typeface="Arial" panose="020B0604020202020204" pitchFamily="34" charset="0"/>
                <a:hlinkClick r:id="rId2"/>
              </a:rPr>
              <a:t>www.AccesibilidadWeb.es</a:t>
            </a:r>
            <a:endParaRPr lang="es-E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3200" dirty="0">
                <a:latin typeface="Arial" panose="020B0604020202020204" pitchFamily="34" charset="0"/>
                <a:cs typeface="Arial" panose="020B0604020202020204" pitchFamily="34" charset="0"/>
              </a:rPr>
              <a:t>Plugins de WordPress ( a continuación)</a:t>
            </a:r>
          </a:p>
        </p:txBody>
      </p:sp>
      <p:pic>
        <p:nvPicPr>
          <p:cNvPr id="6" name="Imagen 5">
            <a:extLst>
              <a:ext uri="{FF2B5EF4-FFF2-40B4-BE49-F238E27FC236}">
                <a16:creationId xmlns:a16="http://schemas.microsoft.com/office/drawing/2014/main" id="{CC5721CD-A81C-4778-8009-4963ABE8C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
        <p:nvSpPr>
          <p:cNvPr id="7" name="Rectángulo 6">
            <a:extLst>
              <a:ext uri="{FF2B5EF4-FFF2-40B4-BE49-F238E27FC236}">
                <a16:creationId xmlns:a16="http://schemas.microsoft.com/office/drawing/2014/main" id="{982C8804-13AA-443C-AE47-BD604CC1C20C}"/>
              </a:ext>
            </a:extLst>
          </p:cNvPr>
          <p:cNvSpPr/>
          <p:nvPr/>
        </p:nvSpPr>
        <p:spPr>
          <a:xfrm>
            <a:off x="1629916" y="4949534"/>
            <a:ext cx="9073008" cy="1384995"/>
          </a:xfrm>
          <a:prstGeom prst="rect">
            <a:avLst/>
          </a:prstGeom>
        </p:spPr>
        <p:txBody>
          <a:bodyPr wrap="square">
            <a:spAutoFit/>
          </a:bodyPr>
          <a:lstStyle/>
          <a:p>
            <a:r>
              <a:rPr lang="es-ES" sz="2800" dirty="0">
                <a:latin typeface="Arial" panose="020B0604020202020204" pitchFamily="34" charset="0"/>
                <a:cs typeface="Arial" panose="020B0604020202020204" pitchFamily="34" charset="0"/>
                <a:hlinkClick r:id="rId4"/>
              </a:rPr>
              <a:t>Accesibilidad para la web moderna: </a:t>
            </a:r>
          </a:p>
          <a:p>
            <a:r>
              <a:rPr lang="es-ES" sz="2800" dirty="0">
                <a:latin typeface="Arial" panose="020B0604020202020204" pitchFamily="34" charset="0"/>
                <a:cs typeface="Arial" panose="020B0604020202020204" pitchFamily="34" charset="0"/>
                <a:hlinkClick r:id="rId4"/>
              </a:rPr>
              <a:t>“UX </a:t>
            </a:r>
            <a:r>
              <a:rPr lang="es-ES" sz="2800" dirty="0" err="1">
                <a:latin typeface="Arial" panose="020B0604020202020204" pitchFamily="34" charset="0"/>
                <a:cs typeface="Arial" panose="020B0604020202020204" pitchFamily="34" charset="0"/>
                <a:hlinkClick r:id="rId4"/>
              </a:rPr>
              <a:t>Holistico</a:t>
            </a:r>
            <a:r>
              <a:rPr lang="es-ES" sz="2800" dirty="0">
                <a:latin typeface="Arial" panose="020B0604020202020204" pitchFamily="34" charset="0"/>
                <a:cs typeface="Arial" panose="020B0604020202020204" pitchFamily="34" charset="0"/>
                <a:hlinkClick r:id="rId4"/>
              </a:rPr>
              <a:t>” para un desarrollo de éxito</a:t>
            </a:r>
            <a:r>
              <a:rPr lang="es-ES" sz="2800" dirty="0">
                <a:latin typeface="Arial" panose="020B0604020202020204" pitchFamily="34" charset="0"/>
                <a:cs typeface="Arial" panose="020B0604020202020204" pitchFamily="34" charset="0"/>
              </a:rPr>
              <a:t> (</a:t>
            </a:r>
            <a:r>
              <a:rPr lang="es-ES" sz="2800" i="1" dirty="0">
                <a:latin typeface="Arial" panose="020B0604020202020204" pitchFamily="34" charset="0"/>
                <a:cs typeface="Arial" panose="020B0604020202020204" pitchFamily="34" charset="0"/>
                <a:hlinkClick r:id="rId5"/>
              </a:rPr>
              <a:t>Luis </a:t>
            </a:r>
            <a:r>
              <a:rPr lang="es-ES" sz="2800" i="1" dirty="0" err="1">
                <a:latin typeface="Arial" panose="020B0604020202020204" pitchFamily="34" charset="0"/>
                <a:cs typeface="Arial" panose="020B0604020202020204" pitchFamily="34" charset="0"/>
                <a:hlinkClick r:id="rId5"/>
              </a:rPr>
              <a:t>Doviso</a:t>
            </a:r>
            <a:r>
              <a:rPr lang="es-ES" sz="2800" i="1" dirty="0">
                <a:latin typeface="Arial" panose="020B0604020202020204" pitchFamily="34" charset="0"/>
                <a:cs typeface="Arial" panose="020B0604020202020204" pitchFamily="34" charset="0"/>
              </a:rPr>
              <a:t>)</a:t>
            </a:r>
          </a:p>
          <a:p>
            <a:r>
              <a:rPr lang="es-ES" sz="2800" i="1" dirty="0">
                <a:latin typeface="Arial" panose="020B0604020202020204" pitchFamily="34" charset="0"/>
                <a:cs typeface="Arial" panose="020B0604020202020204" pitchFamily="34" charset="0"/>
              </a:rPr>
              <a:t>WC </a:t>
            </a:r>
            <a:r>
              <a:rPr lang="es-ES" sz="2800" i="1" dirty="0" err="1">
                <a:latin typeface="Arial" panose="020B0604020202020204" pitchFamily="34" charset="0"/>
                <a:cs typeface="Arial" panose="020B0604020202020204" pitchFamily="34" charset="0"/>
              </a:rPr>
              <a:t>Irun</a:t>
            </a:r>
            <a:r>
              <a:rPr lang="es-ES" sz="2800" i="1" dirty="0">
                <a:latin typeface="Arial" panose="020B0604020202020204" pitchFamily="34" charset="0"/>
                <a:cs typeface="Arial" panose="020B0604020202020204" pitchFamily="34" charset="0"/>
              </a:rPr>
              <a:t> 2019: </a:t>
            </a:r>
            <a:r>
              <a:rPr lang="es-ES" sz="2800" i="1" dirty="0" err="1">
                <a:latin typeface="Arial" panose="020B0604020202020204" pitchFamily="34" charset="0"/>
                <a:cs typeface="Arial" panose="020B0604020202020204" pitchFamily="34" charset="0"/>
              </a:rPr>
              <a:t>Track</a:t>
            </a:r>
            <a:r>
              <a:rPr lang="es-ES" sz="2800" i="1" dirty="0">
                <a:latin typeface="Arial" panose="020B0604020202020204" pitchFamily="34" charset="0"/>
                <a:cs typeface="Arial" panose="020B0604020202020204" pitchFamily="34" charset="0"/>
              </a:rPr>
              <a:t> B a las 15:50h</a:t>
            </a:r>
            <a:endParaRPr lang="es-ES" sz="28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9AF2FCA1-86E0-4AF2-BAC1-E304EBB9FC9C}"/>
              </a:ext>
            </a:extLst>
          </p:cNvPr>
          <p:cNvSpPr/>
          <p:nvPr/>
        </p:nvSpPr>
        <p:spPr>
          <a:xfrm>
            <a:off x="1053852" y="4356393"/>
            <a:ext cx="9073008" cy="584775"/>
          </a:xfrm>
          <a:prstGeom prst="rect">
            <a:avLst/>
          </a:prstGeom>
          <a:noFill/>
        </p:spPr>
        <p:txBody>
          <a:bodyPr wrap="square" rtlCol="0">
            <a:spAutoFit/>
          </a:bodyPr>
          <a:lstStyle/>
          <a:p>
            <a:r>
              <a:rPr lang="es-ES" sz="2800" dirty="0">
                <a:latin typeface="Arial" panose="020B0604020202020204" pitchFamily="34" charset="0"/>
                <a:cs typeface="Arial" panose="020B0604020202020204" pitchFamily="34" charset="0"/>
              </a:rPr>
              <a:t>PUXL: Framework UI “</a:t>
            </a:r>
            <a:r>
              <a:rPr lang="es-ES" sz="3200" dirty="0" err="1">
                <a:latin typeface="Arial" panose="020B0604020202020204" pitchFamily="34" charset="0"/>
                <a:cs typeface="Arial" panose="020B0604020202020204" pitchFamily="34" charset="0"/>
              </a:rPr>
              <a:t>Accessibility</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first</a:t>
            </a:r>
            <a:r>
              <a:rPr lang="es-E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271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F6A1BB-D3E3-47C8-81EF-63666A4D84F3}"/>
              </a:ext>
            </a:extLst>
          </p:cNvPr>
          <p:cNvPicPr>
            <a:picLocks noChangeAspect="1"/>
          </p:cNvPicPr>
          <p:nvPr/>
        </p:nvPicPr>
        <p:blipFill>
          <a:blip r:embed="rId2"/>
          <a:stretch>
            <a:fillRect/>
          </a:stretch>
        </p:blipFill>
        <p:spPr>
          <a:xfrm>
            <a:off x="143905" y="5346007"/>
            <a:ext cx="2316626" cy="1198006"/>
          </a:xfrm>
          <a:prstGeom prst="rect">
            <a:avLst/>
          </a:prstGeom>
        </p:spPr>
      </p:pic>
      <p:sp>
        <p:nvSpPr>
          <p:cNvPr id="6" name="Título 1">
            <a:extLst>
              <a:ext uri="{FF2B5EF4-FFF2-40B4-BE49-F238E27FC236}">
                <a16:creationId xmlns:a16="http://schemas.microsoft.com/office/drawing/2014/main" id="{1E37C4C4-F1AD-4353-8193-E222379ECB9C}"/>
              </a:ext>
            </a:extLst>
          </p:cNvPr>
          <p:cNvSpPr>
            <a:spLocks noGrp="1"/>
          </p:cNvSpPr>
          <p:nvPr>
            <p:ph type="title"/>
          </p:nvPr>
        </p:nvSpPr>
        <p:spPr>
          <a:xfrm>
            <a:off x="94878" y="54441"/>
            <a:ext cx="11999068" cy="699864"/>
          </a:xfrm>
        </p:spPr>
        <p:txBody>
          <a:bodyPr rtlCol="0">
            <a:noAutofit/>
          </a:bodyPr>
          <a:lstStyle/>
          <a:p>
            <a:pPr rtl="0"/>
            <a:r>
              <a:rPr lang="es-ES" sz="4000" dirty="0">
                <a:latin typeface="Arial" panose="020B0604020202020204" pitchFamily="34" charset="0"/>
                <a:cs typeface="Arial" panose="020B0604020202020204" pitchFamily="34" charset="0"/>
              </a:rPr>
              <a:t>Plugins de WP sobre accesibilidad:</a:t>
            </a:r>
          </a:p>
        </p:txBody>
      </p:sp>
      <p:sp>
        <p:nvSpPr>
          <p:cNvPr id="8" name="Rectángulo 7">
            <a:extLst>
              <a:ext uri="{FF2B5EF4-FFF2-40B4-BE49-F238E27FC236}">
                <a16:creationId xmlns:a16="http://schemas.microsoft.com/office/drawing/2014/main" id="{557464F1-FE93-491D-BCE6-9D6CCCDE98EA}"/>
              </a:ext>
            </a:extLst>
          </p:cNvPr>
          <p:cNvSpPr/>
          <p:nvPr/>
        </p:nvSpPr>
        <p:spPr>
          <a:xfrm>
            <a:off x="6484166" y="2589662"/>
            <a:ext cx="4824536" cy="461665"/>
          </a:xfrm>
          <a:prstGeom prst="rect">
            <a:avLst/>
          </a:prstGeom>
        </p:spPr>
        <p:txBody>
          <a:bodyPr wrap="square">
            <a:spAutoFit/>
          </a:bodyPr>
          <a:lstStyle/>
          <a:p>
            <a:r>
              <a:rPr lang="en-US" sz="2400" u="sng" dirty="0">
                <a:latin typeface="Arial" panose="020B0604020202020204" pitchFamily="34" charset="0"/>
                <a:cs typeface="Arial" panose="020B0604020202020204" pitchFamily="34" charset="0"/>
              </a:rPr>
              <a:t>Accessibility Suite by Online ADA:</a:t>
            </a:r>
          </a:p>
        </p:txBody>
      </p:sp>
      <p:pic>
        <p:nvPicPr>
          <p:cNvPr id="10" name="Imagen 9">
            <a:extLst>
              <a:ext uri="{FF2B5EF4-FFF2-40B4-BE49-F238E27FC236}">
                <a16:creationId xmlns:a16="http://schemas.microsoft.com/office/drawing/2014/main" id="{C7E797F7-B7A8-44ED-AEFE-ABFB8A21B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372" y="3858622"/>
            <a:ext cx="6409822" cy="2925197"/>
          </a:xfrm>
          <a:prstGeom prst="rect">
            <a:avLst/>
          </a:prstGeom>
        </p:spPr>
      </p:pic>
      <p:pic>
        <p:nvPicPr>
          <p:cNvPr id="11" name="Imagen 10">
            <a:extLst>
              <a:ext uri="{FF2B5EF4-FFF2-40B4-BE49-F238E27FC236}">
                <a16:creationId xmlns:a16="http://schemas.microsoft.com/office/drawing/2014/main" id="{4FF1D4B8-BA7C-4BB9-ABD1-91B8B7992318}"/>
              </a:ext>
            </a:extLst>
          </p:cNvPr>
          <p:cNvPicPr>
            <a:picLocks noChangeAspect="1"/>
          </p:cNvPicPr>
          <p:nvPr/>
        </p:nvPicPr>
        <p:blipFill>
          <a:blip r:embed="rId4"/>
          <a:stretch>
            <a:fillRect/>
          </a:stretch>
        </p:blipFill>
        <p:spPr>
          <a:xfrm>
            <a:off x="261764" y="1073404"/>
            <a:ext cx="1906952" cy="3716612"/>
          </a:xfrm>
          <a:prstGeom prst="rect">
            <a:avLst/>
          </a:prstGeom>
        </p:spPr>
      </p:pic>
      <p:sp>
        <p:nvSpPr>
          <p:cNvPr id="12" name="Rectángulo 11">
            <a:extLst>
              <a:ext uri="{FF2B5EF4-FFF2-40B4-BE49-F238E27FC236}">
                <a16:creationId xmlns:a16="http://schemas.microsoft.com/office/drawing/2014/main" id="{7DB9E353-EC24-44B4-A4B5-BD1D41486B63}"/>
              </a:ext>
            </a:extLst>
          </p:cNvPr>
          <p:cNvSpPr/>
          <p:nvPr/>
        </p:nvSpPr>
        <p:spPr>
          <a:xfrm>
            <a:off x="2485136" y="1736631"/>
            <a:ext cx="3286477" cy="1015663"/>
          </a:xfrm>
          <a:prstGeom prst="rect">
            <a:avLst/>
          </a:prstGeom>
        </p:spPr>
        <p:txBody>
          <a:bodyPr wrap="none">
            <a:spAutoFit/>
          </a:bodyPr>
          <a:lstStyle/>
          <a:p>
            <a:r>
              <a:rPr lang="es-ES" sz="2000" dirty="0">
                <a:latin typeface="Arial" panose="020B0604020202020204" pitchFamily="34" charset="0"/>
                <a:cs typeface="Arial" panose="020B0604020202020204" pitchFamily="34" charset="0"/>
              </a:rPr>
              <a:t>Panel con Ayudas Visuales</a:t>
            </a:r>
          </a:p>
          <a:p>
            <a:r>
              <a:rPr lang="es-ES" sz="2000" dirty="0">
                <a:latin typeface="Arial" panose="020B0604020202020204" pitchFamily="34" charset="0"/>
                <a:cs typeface="Arial" panose="020B0604020202020204" pitchFamily="34" charset="0"/>
              </a:rPr>
              <a:t>(Fuentes, tamaños y filtros)</a:t>
            </a:r>
          </a:p>
          <a:p>
            <a:endParaRPr lang="es-ES" sz="20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95A87222-7768-4ACB-858F-8329E0FEBA31}"/>
              </a:ext>
            </a:extLst>
          </p:cNvPr>
          <p:cNvSpPr/>
          <p:nvPr/>
        </p:nvSpPr>
        <p:spPr>
          <a:xfrm>
            <a:off x="5938671" y="3204163"/>
            <a:ext cx="6158096" cy="400110"/>
          </a:xfrm>
          <a:prstGeom prst="rect">
            <a:avLst/>
          </a:prstGeom>
        </p:spPr>
        <p:txBody>
          <a:bodyPr wrap="none">
            <a:spAutoFit/>
          </a:bodyPr>
          <a:lstStyle/>
          <a:p>
            <a:r>
              <a:rPr lang="es-ES" sz="2000" dirty="0">
                <a:latin typeface="Arial" panose="020B0604020202020204" pitchFamily="34" charset="0"/>
                <a:cs typeface="Arial" panose="020B0604020202020204" pitchFamily="34" charset="0"/>
              </a:rPr>
              <a:t>Con Validadores WCAG &amp; </a:t>
            </a:r>
            <a:r>
              <a:rPr lang="es-ES" sz="2000" dirty="0" err="1">
                <a:latin typeface="Arial" panose="020B0604020202020204" pitchFamily="34" charset="0"/>
                <a:cs typeface="Arial" panose="020B0604020202020204" pitchFamily="34" charset="0"/>
              </a:rPr>
              <a:t>Section</a:t>
            </a:r>
            <a:r>
              <a:rPr lang="es-E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WP ADA check)</a:t>
            </a:r>
            <a:endParaRPr lang="es-ES" sz="20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3F88174E-4654-46B2-B203-C0400B3DB1BE}"/>
              </a:ext>
            </a:extLst>
          </p:cNvPr>
          <p:cNvSpPr/>
          <p:nvPr/>
        </p:nvSpPr>
        <p:spPr>
          <a:xfrm>
            <a:off x="2386744" y="1032461"/>
            <a:ext cx="2627548" cy="461665"/>
          </a:xfrm>
          <a:prstGeom prst="rect">
            <a:avLst/>
          </a:prstGeom>
        </p:spPr>
        <p:txBody>
          <a:bodyPr wrap="square">
            <a:spAutoFit/>
          </a:bodyPr>
          <a:lstStyle/>
          <a:p>
            <a:r>
              <a:rPr lang="es-ES" sz="2400" u="sng" dirty="0">
                <a:latin typeface="Arial" panose="020B0604020202020204" pitchFamily="34" charset="0"/>
                <a:cs typeface="Arial" panose="020B0604020202020204" pitchFamily="34" charset="0"/>
              </a:rPr>
              <a:t>WP </a:t>
            </a:r>
            <a:r>
              <a:rPr lang="es-ES" sz="2400" u="sng" dirty="0" err="1">
                <a:latin typeface="Arial" panose="020B0604020202020204" pitchFamily="34" charset="0"/>
                <a:cs typeface="Arial" panose="020B0604020202020204" pitchFamily="34" charset="0"/>
              </a:rPr>
              <a:t>Accessibility</a:t>
            </a:r>
            <a:r>
              <a:rPr lang="es-ES" sz="2400" u="sng" dirty="0">
                <a:latin typeface="Arial" panose="020B0604020202020204" pitchFamily="34" charset="0"/>
                <a:cs typeface="Arial" panose="020B0604020202020204" pitchFamily="34" charset="0"/>
              </a:rPr>
              <a:t>:</a:t>
            </a:r>
          </a:p>
        </p:txBody>
      </p:sp>
      <p:pic>
        <p:nvPicPr>
          <p:cNvPr id="16" name="Imagen 15">
            <a:extLst>
              <a:ext uri="{FF2B5EF4-FFF2-40B4-BE49-F238E27FC236}">
                <a16:creationId xmlns:a16="http://schemas.microsoft.com/office/drawing/2014/main" id="{AB5038E4-05C9-4CB4-9182-50745F42F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4445" y="-228675"/>
            <a:ext cx="1788515" cy="2529100"/>
          </a:xfrm>
          <a:prstGeom prst="rect">
            <a:avLst/>
          </a:prstGeom>
        </p:spPr>
      </p:pic>
      <p:sp>
        <p:nvSpPr>
          <p:cNvPr id="17" name="Rectángulo 16">
            <a:extLst>
              <a:ext uri="{FF2B5EF4-FFF2-40B4-BE49-F238E27FC236}">
                <a16:creationId xmlns:a16="http://schemas.microsoft.com/office/drawing/2014/main" id="{458D038A-AE7A-42BA-9F03-FCF0C66565D4}"/>
              </a:ext>
            </a:extLst>
          </p:cNvPr>
          <p:cNvSpPr/>
          <p:nvPr/>
        </p:nvSpPr>
        <p:spPr>
          <a:xfrm>
            <a:off x="2342556" y="3627789"/>
            <a:ext cx="3266279" cy="461665"/>
          </a:xfrm>
          <a:prstGeom prst="rect">
            <a:avLst/>
          </a:prstGeom>
        </p:spPr>
        <p:txBody>
          <a:bodyPr wrap="square">
            <a:spAutoFit/>
          </a:bodyPr>
          <a:lstStyle/>
          <a:p>
            <a:r>
              <a:rPr lang="es-ES" sz="2400" u="sng" dirty="0" err="1">
                <a:latin typeface="Arial" panose="020B0604020202020204" pitchFamily="34" charset="0"/>
                <a:cs typeface="Arial" panose="020B0604020202020204" pitchFamily="34" charset="0"/>
              </a:rPr>
              <a:t>One</a:t>
            </a:r>
            <a:r>
              <a:rPr lang="es-ES" sz="2400" u="sng" dirty="0">
                <a:latin typeface="Arial" panose="020B0604020202020204" pitchFamily="34" charset="0"/>
                <a:cs typeface="Arial" panose="020B0604020202020204" pitchFamily="34" charset="0"/>
              </a:rPr>
              <a:t> Click </a:t>
            </a:r>
            <a:r>
              <a:rPr lang="es-ES" sz="2400" u="sng" dirty="0" err="1">
                <a:latin typeface="Arial" panose="020B0604020202020204" pitchFamily="34" charset="0"/>
                <a:cs typeface="Arial" panose="020B0604020202020204" pitchFamily="34" charset="0"/>
              </a:rPr>
              <a:t>Accessibility</a:t>
            </a:r>
            <a:endParaRPr lang="es-ES" sz="2400" u="sng"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F01EF23A-3DAC-49B4-B857-6815792539C8}"/>
              </a:ext>
            </a:extLst>
          </p:cNvPr>
          <p:cNvSpPr/>
          <p:nvPr/>
        </p:nvSpPr>
        <p:spPr>
          <a:xfrm>
            <a:off x="2662267" y="4221088"/>
            <a:ext cx="2715231" cy="2862322"/>
          </a:xfrm>
          <a:prstGeom prst="rect">
            <a:avLst/>
          </a:prstGeom>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Navegación por teclado simple TAB</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Algunas Correcciones automáticas ya realizadas en temas por defecto WP y que se aplican a tu tema.</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dirty="0"/>
          </a:p>
        </p:txBody>
      </p:sp>
      <p:sp>
        <p:nvSpPr>
          <p:cNvPr id="22" name="Rectángulo 21">
            <a:extLst>
              <a:ext uri="{FF2B5EF4-FFF2-40B4-BE49-F238E27FC236}">
                <a16:creationId xmlns:a16="http://schemas.microsoft.com/office/drawing/2014/main" id="{F734A281-3585-41D2-81C8-14F480D5410B}"/>
              </a:ext>
            </a:extLst>
          </p:cNvPr>
          <p:cNvSpPr/>
          <p:nvPr/>
        </p:nvSpPr>
        <p:spPr>
          <a:xfrm>
            <a:off x="5938671" y="1008654"/>
            <a:ext cx="2752677" cy="461665"/>
          </a:xfrm>
          <a:prstGeom prst="rect">
            <a:avLst/>
          </a:prstGeom>
        </p:spPr>
        <p:txBody>
          <a:bodyPr wrap="square">
            <a:spAutoFit/>
          </a:bodyPr>
          <a:lstStyle/>
          <a:p>
            <a:r>
              <a:rPr lang="es-ES" sz="2400" u="sng" dirty="0">
                <a:latin typeface="Arial" panose="020B0604020202020204" pitchFamily="34" charset="0"/>
                <a:cs typeface="Arial" panose="020B0604020202020204" pitchFamily="34" charset="0"/>
              </a:rPr>
              <a:t>Formación gratuita</a:t>
            </a:r>
          </a:p>
        </p:txBody>
      </p:sp>
      <p:sp>
        <p:nvSpPr>
          <p:cNvPr id="23" name="Rectángulo 22">
            <a:extLst>
              <a:ext uri="{FF2B5EF4-FFF2-40B4-BE49-F238E27FC236}">
                <a16:creationId xmlns:a16="http://schemas.microsoft.com/office/drawing/2014/main" id="{EB0FB40C-F940-4ED6-9C8D-E9FE6BCF810D}"/>
              </a:ext>
            </a:extLst>
          </p:cNvPr>
          <p:cNvSpPr/>
          <p:nvPr/>
        </p:nvSpPr>
        <p:spPr>
          <a:xfrm>
            <a:off x="6662637" y="1736631"/>
            <a:ext cx="3759234" cy="461665"/>
          </a:xfrm>
          <a:prstGeom prst="rect">
            <a:avLst/>
          </a:prstGeom>
        </p:spPr>
        <p:txBody>
          <a:bodyPr wrap="none">
            <a:spAutoFit/>
          </a:bodyPr>
          <a:lstStyle/>
          <a:p>
            <a:r>
              <a:rPr lang="es-ES" sz="2400" dirty="0">
                <a:latin typeface="Arial" panose="020B0604020202020204" pitchFamily="34" charset="0"/>
                <a:cs typeface="Arial" panose="020B0604020202020204" pitchFamily="34" charset="0"/>
                <a:hlinkClick r:id="rId6"/>
              </a:rPr>
              <a:t>www.AccesibilidadWeb.es</a:t>
            </a:r>
            <a:endParaRPr lang="es-ES" sz="2400" dirty="0"/>
          </a:p>
        </p:txBody>
      </p:sp>
    </p:spTree>
    <p:extLst>
      <p:ext uri="{BB962C8B-B14F-4D97-AF65-F5344CB8AC3E}">
        <p14:creationId xmlns:p14="http://schemas.microsoft.com/office/powerpoint/2010/main" val="108528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B6A0A41-75B3-4A94-9CC5-4EE83BB4D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4" y="2522773"/>
            <a:ext cx="3098241" cy="1090122"/>
          </a:xfrm>
          <a:prstGeom prst="rect">
            <a:avLst/>
          </a:prstGeom>
        </p:spPr>
      </p:pic>
      <p:sp>
        <p:nvSpPr>
          <p:cNvPr id="11" name="CuadroTexto 10">
            <a:extLst>
              <a:ext uri="{FF2B5EF4-FFF2-40B4-BE49-F238E27FC236}">
                <a16:creationId xmlns:a16="http://schemas.microsoft.com/office/drawing/2014/main" id="{2DBDE3EC-BE6C-4D81-AC11-C7A65348D8B3}"/>
              </a:ext>
            </a:extLst>
          </p:cNvPr>
          <p:cNvSpPr txBox="1"/>
          <p:nvPr/>
        </p:nvSpPr>
        <p:spPr>
          <a:xfrm>
            <a:off x="708643" y="1071711"/>
            <a:ext cx="5135463" cy="1200329"/>
          </a:xfrm>
          <a:prstGeom prst="rect">
            <a:avLst/>
          </a:prstGeom>
          <a:noFill/>
        </p:spPr>
        <p:txBody>
          <a:bodyPr wrap="square" rtlCol="0">
            <a:spAutoFit/>
          </a:bodyPr>
          <a:lstStyle/>
          <a:p>
            <a:pPr algn="ctr"/>
            <a:r>
              <a:rPr lang="es-ES" sz="3600" dirty="0"/>
              <a:t>Gracias al Enorme esfuerzo de la comunidad</a:t>
            </a:r>
          </a:p>
        </p:txBody>
      </p:sp>
      <p:sp>
        <p:nvSpPr>
          <p:cNvPr id="12" name="CuadroTexto 11">
            <a:extLst>
              <a:ext uri="{FF2B5EF4-FFF2-40B4-BE49-F238E27FC236}">
                <a16:creationId xmlns:a16="http://schemas.microsoft.com/office/drawing/2014/main" id="{79A66474-C9BB-4014-B43E-540F3B42A7E2}"/>
              </a:ext>
            </a:extLst>
          </p:cNvPr>
          <p:cNvSpPr txBox="1"/>
          <p:nvPr/>
        </p:nvSpPr>
        <p:spPr>
          <a:xfrm>
            <a:off x="5771132" y="4443169"/>
            <a:ext cx="6478499"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a:t>
            </a:r>
            <a:r>
              <a:rPr lang="es-ES" sz="2400" dirty="0" err="1">
                <a:latin typeface="Arial" panose="020B0604020202020204" pitchFamily="34" charset="0"/>
                <a:cs typeface="Arial" panose="020B0604020202020204" pitchFamily="34" charset="0"/>
              </a:rPr>
              <a:t>Accessibility</a:t>
            </a:r>
            <a:r>
              <a:rPr lang="es-ES" sz="2400" dirty="0">
                <a:latin typeface="Arial" panose="020B0604020202020204" pitchFamily="34" charset="0"/>
                <a:cs typeface="Arial" panose="020B0604020202020204" pitchFamily="34" charset="0"/>
              </a:rPr>
              <a:t>”, nueva categoría de ponencias</a:t>
            </a:r>
          </a:p>
        </p:txBody>
      </p:sp>
      <p:sp>
        <p:nvSpPr>
          <p:cNvPr id="13" name="CuadroTexto 12">
            <a:extLst>
              <a:ext uri="{FF2B5EF4-FFF2-40B4-BE49-F238E27FC236}">
                <a16:creationId xmlns:a16="http://schemas.microsoft.com/office/drawing/2014/main" id="{DB180740-7C1D-4BC3-9A32-EC8745FD3046}"/>
              </a:ext>
            </a:extLst>
          </p:cNvPr>
          <p:cNvSpPr txBox="1"/>
          <p:nvPr/>
        </p:nvSpPr>
        <p:spPr>
          <a:xfrm>
            <a:off x="5763229" y="5389389"/>
            <a:ext cx="6478499" cy="461665"/>
          </a:xfrm>
          <a:prstGeom prst="rect">
            <a:avLst/>
          </a:prstGeom>
          <a:noFill/>
        </p:spPr>
        <p:txBody>
          <a:bodyPr wrap="square" rtlCol="0">
            <a:spAutoFit/>
          </a:bodyPr>
          <a:lstStyle/>
          <a:p>
            <a:r>
              <a:rPr lang="es-ES" sz="2400" dirty="0">
                <a:solidFill>
                  <a:srgbClr val="FFC000"/>
                </a:solidFill>
                <a:latin typeface="Arial" panose="020B0604020202020204" pitchFamily="34" charset="0"/>
                <a:cs typeface="Arial" panose="020B0604020202020204" pitchFamily="34" charset="0"/>
              </a:rPr>
              <a:t>Desarrollo de Temas, Plugins y bloques.</a:t>
            </a:r>
          </a:p>
        </p:txBody>
      </p:sp>
      <p:sp>
        <p:nvSpPr>
          <p:cNvPr id="14" name="CuadroTexto 13">
            <a:extLst>
              <a:ext uri="{FF2B5EF4-FFF2-40B4-BE49-F238E27FC236}">
                <a16:creationId xmlns:a16="http://schemas.microsoft.com/office/drawing/2014/main" id="{AE10FCD7-ADA1-4C55-9C1A-85D9313EE5B5}"/>
              </a:ext>
            </a:extLst>
          </p:cNvPr>
          <p:cNvSpPr txBox="1"/>
          <p:nvPr/>
        </p:nvSpPr>
        <p:spPr>
          <a:xfrm>
            <a:off x="5771132" y="5963892"/>
            <a:ext cx="6478499" cy="461665"/>
          </a:xfrm>
          <a:prstGeom prst="rect">
            <a:avLst/>
          </a:prstGeom>
          <a:noFill/>
        </p:spPr>
        <p:txBody>
          <a:bodyPr wrap="square" rtlCol="0">
            <a:spAutoFit/>
          </a:bodyPr>
          <a:lstStyle/>
          <a:p>
            <a:r>
              <a:rPr lang="es-ES" sz="2400" dirty="0">
                <a:solidFill>
                  <a:srgbClr val="FFC000"/>
                </a:solidFill>
                <a:latin typeface="Arial" panose="020B0604020202020204" pitchFamily="34" charset="0"/>
                <a:cs typeface="Arial" panose="020B0604020202020204" pitchFamily="34" charset="0"/>
              </a:rPr>
              <a:t>Canal de negocio a nuestros clientes</a:t>
            </a:r>
          </a:p>
        </p:txBody>
      </p:sp>
      <p:pic>
        <p:nvPicPr>
          <p:cNvPr id="5" name="Imagen 4">
            <a:extLst>
              <a:ext uri="{FF2B5EF4-FFF2-40B4-BE49-F238E27FC236}">
                <a16:creationId xmlns:a16="http://schemas.microsoft.com/office/drawing/2014/main" id="{366FEDDE-2635-40C7-BB6D-2E189BD9E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925" y="381539"/>
            <a:ext cx="6627803" cy="3579014"/>
          </a:xfrm>
          <a:prstGeom prst="rect">
            <a:avLst/>
          </a:prstGeom>
        </p:spPr>
      </p:pic>
      <p:sp>
        <p:nvSpPr>
          <p:cNvPr id="2" name="Título 1">
            <a:extLst>
              <a:ext uri="{FF2B5EF4-FFF2-40B4-BE49-F238E27FC236}">
                <a16:creationId xmlns:a16="http://schemas.microsoft.com/office/drawing/2014/main" id="{5EB5EDAA-C179-4097-BD3F-3FF1300313BB}"/>
              </a:ext>
            </a:extLst>
          </p:cNvPr>
          <p:cNvSpPr>
            <a:spLocks noGrp="1"/>
          </p:cNvSpPr>
          <p:nvPr>
            <p:ph type="title"/>
          </p:nvPr>
        </p:nvSpPr>
        <p:spPr>
          <a:xfrm>
            <a:off x="333772" y="260648"/>
            <a:ext cx="11377264" cy="699864"/>
          </a:xfrm>
        </p:spPr>
        <p:txBody>
          <a:bodyPr>
            <a:noAutofit/>
          </a:bodyPr>
          <a:lstStyle/>
          <a:p>
            <a:r>
              <a:rPr lang="es-ES" sz="4000" dirty="0">
                <a:latin typeface="Arial" panose="020B0604020202020204" pitchFamily="34" charset="0"/>
                <a:cs typeface="Arial" panose="020B0604020202020204" pitchFamily="34" charset="0"/>
              </a:rPr>
              <a:t>Estado de la Accesibilidad con WordPress</a:t>
            </a:r>
          </a:p>
        </p:txBody>
      </p:sp>
      <p:sp>
        <p:nvSpPr>
          <p:cNvPr id="8" name="Rectángulo 7">
            <a:extLst>
              <a:ext uri="{FF2B5EF4-FFF2-40B4-BE49-F238E27FC236}">
                <a16:creationId xmlns:a16="http://schemas.microsoft.com/office/drawing/2014/main" id="{0FDC701F-3416-4304-8C44-C74FA2313042}"/>
              </a:ext>
            </a:extLst>
          </p:cNvPr>
          <p:cNvSpPr/>
          <p:nvPr/>
        </p:nvSpPr>
        <p:spPr>
          <a:xfrm>
            <a:off x="1807531" y="5885147"/>
            <a:ext cx="2596032" cy="707886"/>
          </a:xfrm>
          <a:prstGeom prst="rect">
            <a:avLst/>
          </a:prstGeom>
        </p:spPr>
        <p:txBody>
          <a:bodyPr wrap="none">
            <a:spAutoFit/>
          </a:bodyPr>
          <a:lstStyle/>
          <a:p>
            <a:r>
              <a:rPr lang="es-ES" sz="4000" u="sng" dirty="0">
                <a:latin typeface="Open Sans"/>
                <a:hlinkClick r:id="rId4">
                  <a:extLst>
                    <a:ext uri="{A12FA001-AC4F-418D-AE19-62706E023703}">
                      <ahyp:hlinkClr xmlns:ahyp="http://schemas.microsoft.com/office/drawing/2018/hyperlinkcolor" val="tx"/>
                    </a:ext>
                  </a:extLst>
                </a:hlinkClick>
              </a:rPr>
              <a:t>Gutenberg</a:t>
            </a:r>
            <a:endParaRPr lang="es-ES" sz="4000" b="0" i="0" dirty="0">
              <a:effectLst/>
              <a:latin typeface="Open Sans"/>
            </a:endParaRPr>
          </a:p>
        </p:txBody>
      </p:sp>
      <p:pic>
        <p:nvPicPr>
          <p:cNvPr id="10" name="Imagen 9">
            <a:extLst>
              <a:ext uri="{FF2B5EF4-FFF2-40B4-BE49-F238E27FC236}">
                <a16:creationId xmlns:a16="http://schemas.microsoft.com/office/drawing/2014/main" id="{8B9E0CD3-ED06-4C81-B4CC-ECE90C6DE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826" y="4254666"/>
            <a:ext cx="1455442" cy="1455442"/>
          </a:xfrm>
          <a:prstGeom prst="rect">
            <a:avLst/>
          </a:prstGeom>
        </p:spPr>
      </p:pic>
      <p:sp>
        <p:nvSpPr>
          <p:cNvPr id="15" name="CuadroTexto 14">
            <a:extLst>
              <a:ext uri="{FF2B5EF4-FFF2-40B4-BE49-F238E27FC236}">
                <a16:creationId xmlns:a16="http://schemas.microsoft.com/office/drawing/2014/main" id="{CF52B104-5DF1-4D31-A926-ABEF3D2182A7}"/>
              </a:ext>
            </a:extLst>
          </p:cNvPr>
          <p:cNvSpPr txBox="1"/>
          <p:nvPr/>
        </p:nvSpPr>
        <p:spPr>
          <a:xfrm>
            <a:off x="5763365" y="3866727"/>
            <a:ext cx="6478499"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Interpretes de LSE en las </a:t>
            </a:r>
            <a:r>
              <a:rPr lang="es-ES" sz="2400" dirty="0" err="1">
                <a:latin typeface="Arial" panose="020B0604020202020204" pitchFamily="34" charset="0"/>
                <a:cs typeface="Arial" panose="020B0604020202020204" pitchFamily="34" charset="0"/>
              </a:rPr>
              <a:t>WordCamps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8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C9139-B304-4C0E-A96F-11083B446E99}"/>
              </a:ext>
            </a:extLst>
          </p:cNvPr>
          <p:cNvSpPr>
            <a:spLocks noGrp="1"/>
          </p:cNvSpPr>
          <p:nvPr>
            <p:ph type="title"/>
          </p:nvPr>
        </p:nvSpPr>
        <p:spPr>
          <a:xfrm>
            <a:off x="333772" y="109241"/>
            <a:ext cx="11521280" cy="699864"/>
          </a:xfrm>
        </p:spPr>
        <p:txBody>
          <a:bodyPr>
            <a:noAutofit/>
          </a:bodyPr>
          <a:lstStyle/>
          <a:p>
            <a:r>
              <a:rPr lang="es-ES" sz="4000" dirty="0"/>
              <a:t>Estado de la accesibilidad en WordPress</a:t>
            </a:r>
          </a:p>
        </p:txBody>
      </p:sp>
      <p:pic>
        <p:nvPicPr>
          <p:cNvPr id="3" name="Imagen 2">
            <a:extLst>
              <a:ext uri="{FF2B5EF4-FFF2-40B4-BE49-F238E27FC236}">
                <a16:creationId xmlns:a16="http://schemas.microsoft.com/office/drawing/2014/main" id="{D6F3C53B-4F0B-47D4-8703-C2B848E6B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387" y="863352"/>
            <a:ext cx="4335642" cy="5780856"/>
          </a:xfrm>
          <a:prstGeom prst="rect">
            <a:avLst/>
          </a:prstGeom>
        </p:spPr>
      </p:pic>
      <p:pic>
        <p:nvPicPr>
          <p:cNvPr id="5" name="Imagen 4">
            <a:extLst>
              <a:ext uri="{FF2B5EF4-FFF2-40B4-BE49-F238E27FC236}">
                <a16:creationId xmlns:a16="http://schemas.microsoft.com/office/drawing/2014/main" id="{254193EC-FDE7-4014-96FB-430441693B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6" y="899991"/>
            <a:ext cx="4335643" cy="5780857"/>
          </a:xfrm>
          <a:prstGeom prst="rect">
            <a:avLst/>
          </a:prstGeom>
        </p:spPr>
      </p:pic>
      <p:sp>
        <p:nvSpPr>
          <p:cNvPr id="6" name="CuadroTexto 5">
            <a:extLst>
              <a:ext uri="{FF2B5EF4-FFF2-40B4-BE49-F238E27FC236}">
                <a16:creationId xmlns:a16="http://schemas.microsoft.com/office/drawing/2014/main" id="{608D7FCB-7FD6-4EC0-BEC9-B3B424EC9207}"/>
              </a:ext>
            </a:extLst>
          </p:cNvPr>
          <p:cNvSpPr txBox="1"/>
          <p:nvPr/>
        </p:nvSpPr>
        <p:spPr>
          <a:xfrm>
            <a:off x="5679067" y="5301033"/>
            <a:ext cx="766557"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LSE</a:t>
            </a:r>
          </a:p>
        </p:txBody>
      </p:sp>
      <p:sp>
        <p:nvSpPr>
          <p:cNvPr id="7" name="CuadroTexto 6">
            <a:extLst>
              <a:ext uri="{FF2B5EF4-FFF2-40B4-BE49-F238E27FC236}">
                <a16:creationId xmlns:a16="http://schemas.microsoft.com/office/drawing/2014/main" id="{D6FDC5FA-48E0-404B-927F-E42842F5DA00}"/>
              </a:ext>
            </a:extLst>
          </p:cNvPr>
          <p:cNvSpPr txBox="1"/>
          <p:nvPr/>
        </p:nvSpPr>
        <p:spPr>
          <a:xfrm>
            <a:off x="5146075" y="3036113"/>
            <a:ext cx="1896673"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Pictogramas</a:t>
            </a:r>
          </a:p>
        </p:txBody>
      </p:sp>
      <p:sp>
        <p:nvSpPr>
          <p:cNvPr id="8" name="CuadroTexto 7">
            <a:extLst>
              <a:ext uri="{FF2B5EF4-FFF2-40B4-BE49-F238E27FC236}">
                <a16:creationId xmlns:a16="http://schemas.microsoft.com/office/drawing/2014/main" id="{72B75DBF-5A49-4394-8514-C8754C33EB79}"/>
              </a:ext>
            </a:extLst>
          </p:cNvPr>
          <p:cNvSpPr txBox="1"/>
          <p:nvPr/>
        </p:nvSpPr>
        <p:spPr>
          <a:xfrm>
            <a:off x="5498730" y="5677367"/>
            <a:ext cx="1127232"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Audios</a:t>
            </a:r>
          </a:p>
        </p:txBody>
      </p:sp>
      <p:pic>
        <p:nvPicPr>
          <p:cNvPr id="12" name="Imagen 11">
            <a:extLst>
              <a:ext uri="{FF2B5EF4-FFF2-40B4-BE49-F238E27FC236}">
                <a16:creationId xmlns:a16="http://schemas.microsoft.com/office/drawing/2014/main" id="{E5C521AC-60B6-4D88-BC29-94C0ED245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2893" y="1983815"/>
            <a:ext cx="1098906" cy="1104114"/>
          </a:xfrm>
          <a:prstGeom prst="rect">
            <a:avLst/>
          </a:prstGeom>
        </p:spPr>
      </p:pic>
      <p:pic>
        <p:nvPicPr>
          <p:cNvPr id="11" name="Imagen 10">
            <a:extLst>
              <a:ext uri="{FF2B5EF4-FFF2-40B4-BE49-F238E27FC236}">
                <a16:creationId xmlns:a16="http://schemas.microsoft.com/office/drawing/2014/main" id="{94EBDAC1-FAD3-4699-8684-77D686D7E1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2177" y="1009227"/>
            <a:ext cx="2064470" cy="726387"/>
          </a:xfrm>
          <a:prstGeom prst="rect">
            <a:avLst/>
          </a:prstGeom>
        </p:spPr>
      </p:pic>
      <p:pic>
        <p:nvPicPr>
          <p:cNvPr id="4" name="accesibilidad">
            <a:hlinkClick r:id="" action="ppaction://media"/>
            <a:extLst>
              <a:ext uri="{FF2B5EF4-FFF2-40B4-BE49-F238E27FC236}">
                <a16:creationId xmlns:a16="http://schemas.microsoft.com/office/drawing/2014/main" id="{FF63B527-75FA-4A0E-8471-E5FD1287EFA5}"/>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396644" y="3824652"/>
            <a:ext cx="1331404" cy="1331404"/>
          </a:xfrm>
          <a:prstGeom prst="rect">
            <a:avLst/>
          </a:prstGeom>
        </p:spPr>
      </p:pic>
      <p:sp>
        <p:nvSpPr>
          <p:cNvPr id="13" name="CuadroTexto 12">
            <a:extLst>
              <a:ext uri="{FF2B5EF4-FFF2-40B4-BE49-F238E27FC236}">
                <a16:creationId xmlns:a16="http://schemas.microsoft.com/office/drawing/2014/main" id="{7F931BED-07E9-48CA-AA3E-165A55B61D8C}"/>
              </a:ext>
            </a:extLst>
          </p:cNvPr>
          <p:cNvSpPr txBox="1"/>
          <p:nvPr/>
        </p:nvSpPr>
        <p:spPr>
          <a:xfrm>
            <a:off x="5146331" y="6053177"/>
            <a:ext cx="1947969"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Lectura Fácil</a:t>
            </a:r>
          </a:p>
        </p:txBody>
      </p:sp>
      <p:sp>
        <p:nvSpPr>
          <p:cNvPr id="9" name="CuadroTexto 8">
            <a:extLst>
              <a:ext uri="{FF2B5EF4-FFF2-40B4-BE49-F238E27FC236}">
                <a16:creationId xmlns:a16="http://schemas.microsoft.com/office/drawing/2014/main" id="{E7B0433D-761F-421B-A691-81671F31B062}"/>
              </a:ext>
            </a:extLst>
          </p:cNvPr>
          <p:cNvSpPr txBox="1"/>
          <p:nvPr/>
        </p:nvSpPr>
        <p:spPr>
          <a:xfrm>
            <a:off x="531642" y="2851446"/>
            <a:ext cx="4335642" cy="830997"/>
          </a:xfrm>
          <a:prstGeom prst="rect">
            <a:avLst/>
          </a:prstGeom>
          <a:solidFill>
            <a:schemeClr val="tx1"/>
          </a:solidFill>
        </p:spPr>
        <p:txBody>
          <a:bodyPr wrap="square" rtlCol="0">
            <a:spAutoFit/>
          </a:bodyPr>
          <a:lstStyle/>
          <a:p>
            <a:pPr algn="ctr"/>
            <a:r>
              <a:rPr lang="es-ES" sz="2400" dirty="0">
                <a:solidFill>
                  <a:schemeClr val="bg2">
                    <a:lumMod val="90000"/>
                    <a:lumOff val="10000"/>
                  </a:schemeClr>
                </a:solidFill>
                <a:latin typeface="Arial" panose="020B0604020202020204" pitchFamily="34" charset="0"/>
                <a:cs typeface="Arial" panose="020B0604020202020204" pitchFamily="34" charset="0"/>
              </a:rPr>
              <a:t>Paso a paso en el buen camino, pero mucho por hacer</a:t>
            </a:r>
          </a:p>
        </p:txBody>
      </p:sp>
      <p:sp>
        <p:nvSpPr>
          <p:cNvPr id="10" name="Globo: flecha izquierda 9">
            <a:extLst>
              <a:ext uri="{FF2B5EF4-FFF2-40B4-BE49-F238E27FC236}">
                <a16:creationId xmlns:a16="http://schemas.microsoft.com/office/drawing/2014/main" id="{7709130C-B322-4DFB-BBCC-8E7D41B949D6}"/>
              </a:ext>
            </a:extLst>
          </p:cNvPr>
          <p:cNvSpPr/>
          <p:nvPr/>
        </p:nvSpPr>
        <p:spPr>
          <a:xfrm>
            <a:off x="7262347" y="821175"/>
            <a:ext cx="4376682" cy="1220906"/>
          </a:xfrm>
          <a:prstGeom prst="leftArrowCallout">
            <a:avLst>
              <a:gd name="adj1" fmla="val 16441"/>
              <a:gd name="adj2" fmla="val 28210"/>
              <a:gd name="adj3" fmla="val 25000"/>
              <a:gd name="adj4" fmla="val 87959"/>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En el buen camino</a:t>
            </a:r>
          </a:p>
        </p:txBody>
      </p:sp>
      <p:sp>
        <p:nvSpPr>
          <p:cNvPr id="16" name="Globo: flecha hacia arriba 15">
            <a:extLst>
              <a:ext uri="{FF2B5EF4-FFF2-40B4-BE49-F238E27FC236}">
                <a16:creationId xmlns:a16="http://schemas.microsoft.com/office/drawing/2014/main" id="{4291F78D-1EA3-4BF0-9113-6E3A5A5780A1}"/>
              </a:ext>
            </a:extLst>
          </p:cNvPr>
          <p:cNvSpPr/>
          <p:nvPr/>
        </p:nvSpPr>
        <p:spPr>
          <a:xfrm>
            <a:off x="7303386" y="5129731"/>
            <a:ext cx="4335643" cy="1514477"/>
          </a:xfrm>
          <a:prstGeom prst="upArrowCallou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800" b="1" dirty="0"/>
              <a:t>Seguimos teniendo</a:t>
            </a:r>
          </a:p>
          <a:p>
            <a:pPr algn="ctr"/>
            <a:r>
              <a:rPr lang="es-ES" sz="2800" b="1" dirty="0"/>
              <a:t> “rampas imposibles”</a:t>
            </a:r>
          </a:p>
        </p:txBody>
      </p:sp>
    </p:spTree>
    <p:extLst>
      <p:ext uri="{BB962C8B-B14F-4D97-AF65-F5344CB8AC3E}">
        <p14:creationId xmlns:p14="http://schemas.microsoft.com/office/powerpoint/2010/main" val="40725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5D50D-233B-4623-B5F0-364480D4A1EA}"/>
              </a:ext>
            </a:extLst>
          </p:cNvPr>
          <p:cNvSpPr>
            <a:spLocks noGrp="1"/>
          </p:cNvSpPr>
          <p:nvPr>
            <p:ph type="title"/>
          </p:nvPr>
        </p:nvSpPr>
        <p:spPr>
          <a:xfrm>
            <a:off x="405780" y="240579"/>
            <a:ext cx="9144001" cy="627856"/>
          </a:xfrm>
        </p:spPr>
        <p:txBody>
          <a:bodyPr/>
          <a:lstStyle/>
          <a:p>
            <a:r>
              <a:rPr lang="es-ES" dirty="0"/>
              <a:t>Repasando conceptos necesarios:</a:t>
            </a:r>
          </a:p>
        </p:txBody>
      </p:sp>
      <p:sp>
        <p:nvSpPr>
          <p:cNvPr id="3" name="Marcador de contenido 2">
            <a:extLst>
              <a:ext uri="{FF2B5EF4-FFF2-40B4-BE49-F238E27FC236}">
                <a16:creationId xmlns:a16="http://schemas.microsoft.com/office/drawing/2014/main" id="{8C7C2A78-90B4-4E98-A953-8E89FB5EC855}"/>
              </a:ext>
            </a:extLst>
          </p:cNvPr>
          <p:cNvSpPr>
            <a:spLocks noGrp="1"/>
          </p:cNvSpPr>
          <p:nvPr>
            <p:ph idx="1"/>
          </p:nvPr>
        </p:nvSpPr>
        <p:spPr>
          <a:xfrm>
            <a:off x="2854052" y="1052735"/>
            <a:ext cx="9134391" cy="5564685"/>
          </a:xfrm>
        </p:spPr>
        <p:txBody>
          <a:bodyPr>
            <a:noAutofit/>
          </a:bodyPr>
          <a:lstStyle/>
          <a:p>
            <a:r>
              <a:rPr lang="es-ES" dirty="0">
                <a:latin typeface="Arial" panose="020B0604020202020204" pitchFamily="34" charset="0"/>
                <a:cs typeface="Arial" panose="020B0604020202020204" pitchFamily="34" charset="0"/>
              </a:rPr>
              <a:t>Un Pictograma es una representación visual y conceptual  que se utiliza como comunicación alternativa al texto. Conjunto con la lectura fácil, es la forma mas efectiva y genérica de comunicación para personas con alguna diversidad cognitiva.</a:t>
            </a:r>
          </a:p>
          <a:p>
            <a:r>
              <a:rPr lang="es-ES" dirty="0">
                <a:latin typeface="Arial" panose="020B0604020202020204" pitchFamily="34" charset="0"/>
                <a:cs typeface="Arial" panose="020B0604020202020204" pitchFamily="34" charset="0"/>
              </a:rPr>
              <a:t>Audios, son las locuciones o voces que leen el texto, y que ayudan a las personas con diversidad visual.</a:t>
            </a:r>
          </a:p>
          <a:p>
            <a:r>
              <a:rPr lang="es-ES" dirty="0">
                <a:latin typeface="Arial" panose="020B0604020202020204" pitchFamily="34" charset="0"/>
                <a:cs typeface="Arial" panose="020B0604020202020204" pitchFamily="34" charset="0"/>
              </a:rPr>
              <a:t>La lengua de Signos, es un lenguaje gestual que utilizan las personas sordas. Reconocida por ley desde 2007. LSE, LSC o ISL (ingles).</a:t>
            </a:r>
          </a:p>
          <a:p>
            <a:r>
              <a:rPr lang="es-ES" dirty="0">
                <a:latin typeface="Arial" panose="020B0604020202020204" pitchFamily="34" charset="0"/>
                <a:cs typeface="Arial" panose="020B0604020202020204" pitchFamily="34" charset="0"/>
              </a:rPr>
              <a:t>Lectura de contenido, es la suma de audio y Lengua de signos que me lee el contenido de una pagina.</a:t>
            </a:r>
          </a:p>
          <a:p>
            <a:r>
              <a:rPr lang="es-ES" dirty="0">
                <a:latin typeface="Arial" panose="020B0604020202020204" pitchFamily="34" charset="0"/>
                <a:cs typeface="Arial" panose="020B0604020202020204" pitchFamily="34" charset="0"/>
              </a:rPr>
              <a:t>Técnica de comunicación en LECTURA FACIL, que permite que nuestro mensaje llegue a mas personas, simplificando nuestros mensaje.</a:t>
            </a:r>
          </a:p>
        </p:txBody>
      </p:sp>
      <p:pic>
        <p:nvPicPr>
          <p:cNvPr id="4" name="Imagen 3">
            <a:extLst>
              <a:ext uri="{FF2B5EF4-FFF2-40B4-BE49-F238E27FC236}">
                <a16:creationId xmlns:a16="http://schemas.microsoft.com/office/drawing/2014/main" id="{09442EB8-2EE7-424E-8635-D4F4A2D3458F}"/>
              </a:ext>
            </a:extLst>
          </p:cNvPr>
          <p:cNvPicPr>
            <a:picLocks noChangeAspect="1"/>
          </p:cNvPicPr>
          <p:nvPr/>
        </p:nvPicPr>
        <p:blipFill>
          <a:blip r:embed="rId2"/>
          <a:stretch>
            <a:fillRect/>
          </a:stretch>
        </p:blipFill>
        <p:spPr>
          <a:xfrm>
            <a:off x="200382" y="3645024"/>
            <a:ext cx="2400635" cy="2667372"/>
          </a:xfrm>
          <a:prstGeom prst="rect">
            <a:avLst/>
          </a:prstGeom>
        </p:spPr>
      </p:pic>
      <p:pic>
        <p:nvPicPr>
          <p:cNvPr id="6" name="Imagen 5">
            <a:extLst>
              <a:ext uri="{FF2B5EF4-FFF2-40B4-BE49-F238E27FC236}">
                <a16:creationId xmlns:a16="http://schemas.microsoft.com/office/drawing/2014/main" id="{B381E820-06D8-4A78-92EA-FE896456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11" y="1052736"/>
            <a:ext cx="2009775" cy="2019300"/>
          </a:xfrm>
          <a:prstGeom prst="rect">
            <a:avLst/>
          </a:prstGeom>
        </p:spPr>
      </p:pic>
    </p:spTree>
    <p:extLst>
      <p:ext uri="{BB962C8B-B14F-4D97-AF65-F5344CB8AC3E}">
        <p14:creationId xmlns:p14="http://schemas.microsoft.com/office/powerpoint/2010/main" val="179551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642616A-7ACE-432E-9A22-7386742D4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227" y="86670"/>
            <a:ext cx="3447196" cy="4874605"/>
          </a:xfrm>
          <a:prstGeom prst="rect">
            <a:avLst/>
          </a:prstGeom>
        </p:spPr>
      </p:pic>
      <p:pic>
        <p:nvPicPr>
          <p:cNvPr id="4" name="Imagen 3">
            <a:extLst>
              <a:ext uri="{FF2B5EF4-FFF2-40B4-BE49-F238E27FC236}">
                <a16:creationId xmlns:a16="http://schemas.microsoft.com/office/drawing/2014/main" id="{F636AC4B-3CE2-4101-8FCD-A569FB22D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74" y="86670"/>
            <a:ext cx="1146693" cy="1152127"/>
          </a:xfrm>
          <a:prstGeom prst="rect">
            <a:avLst/>
          </a:prstGeom>
        </p:spPr>
      </p:pic>
      <p:sp>
        <p:nvSpPr>
          <p:cNvPr id="6" name="Rectángulo 5">
            <a:extLst>
              <a:ext uri="{FF2B5EF4-FFF2-40B4-BE49-F238E27FC236}">
                <a16:creationId xmlns:a16="http://schemas.microsoft.com/office/drawing/2014/main" id="{45FCD382-4803-4814-B2BE-79F76BA89FC4}"/>
              </a:ext>
            </a:extLst>
          </p:cNvPr>
          <p:cNvSpPr/>
          <p:nvPr/>
        </p:nvSpPr>
        <p:spPr>
          <a:xfrm>
            <a:off x="1367187" y="308790"/>
            <a:ext cx="9011762" cy="707886"/>
          </a:xfrm>
          <a:prstGeom prst="rect">
            <a:avLst/>
          </a:prstGeom>
        </p:spPr>
        <p:txBody>
          <a:bodyPr wrap="none">
            <a:spAutoFit/>
          </a:bodyPr>
          <a:lstStyle/>
          <a:p>
            <a:r>
              <a:rPr lang="es-ES" sz="4000" dirty="0">
                <a:latin typeface="Arial" panose="020B0604020202020204" pitchFamily="34" charset="0"/>
                <a:cs typeface="Arial" panose="020B0604020202020204" pitchFamily="34" charset="0"/>
              </a:rPr>
              <a:t>PAU, Plugin de Accesibilidad Universal</a:t>
            </a:r>
            <a:endParaRPr lang="es-ES" sz="4000" dirty="0"/>
          </a:p>
        </p:txBody>
      </p:sp>
      <p:pic>
        <p:nvPicPr>
          <p:cNvPr id="8" name="Imagen 7">
            <a:extLst>
              <a:ext uri="{FF2B5EF4-FFF2-40B4-BE49-F238E27FC236}">
                <a16:creationId xmlns:a16="http://schemas.microsoft.com/office/drawing/2014/main" id="{F5B5AA01-C5E2-42A1-B13E-82B5D1B01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860" y="1132751"/>
            <a:ext cx="5968828" cy="4715608"/>
          </a:xfrm>
          <a:prstGeom prst="rect">
            <a:avLst/>
          </a:prstGeom>
        </p:spPr>
      </p:pic>
      <p:pic>
        <p:nvPicPr>
          <p:cNvPr id="11" name="Imagen 10">
            <a:extLst>
              <a:ext uri="{FF2B5EF4-FFF2-40B4-BE49-F238E27FC236}">
                <a16:creationId xmlns:a16="http://schemas.microsoft.com/office/drawing/2014/main" id="{5C60205F-F704-4C74-AD6B-60C9F46B0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1798" y="5410200"/>
            <a:ext cx="2353831" cy="1219200"/>
          </a:xfrm>
          <a:prstGeom prst="rect">
            <a:avLst/>
          </a:prstGeom>
        </p:spPr>
      </p:pic>
      <p:sp>
        <p:nvSpPr>
          <p:cNvPr id="9" name="Rectángulo 8">
            <a:extLst>
              <a:ext uri="{FF2B5EF4-FFF2-40B4-BE49-F238E27FC236}">
                <a16:creationId xmlns:a16="http://schemas.microsoft.com/office/drawing/2014/main" id="{E11FFD05-62C4-4ACD-84AB-BA5276951B2A}"/>
              </a:ext>
            </a:extLst>
          </p:cNvPr>
          <p:cNvSpPr/>
          <p:nvPr/>
        </p:nvSpPr>
        <p:spPr>
          <a:xfrm>
            <a:off x="283196" y="6014508"/>
            <a:ext cx="8545737" cy="584775"/>
          </a:xfrm>
          <a:prstGeom prst="rect">
            <a:avLst/>
          </a:prstGeom>
        </p:spPr>
        <p:txBody>
          <a:bodyPr wrap="none">
            <a:spAutoFit/>
          </a:bodyPr>
          <a:lstStyle/>
          <a:p>
            <a:r>
              <a:rPr lang="es-ES" sz="3200" dirty="0">
                <a:latin typeface="Arial" panose="020B0604020202020204" pitchFamily="34" charset="0"/>
                <a:cs typeface="Arial" panose="020B0604020202020204" pitchFamily="34" charset="0"/>
              </a:rPr>
              <a:t>Democratización de la Accesibilidad Universal</a:t>
            </a:r>
            <a:endParaRPr lang="es-ES" sz="3200" dirty="0"/>
          </a:p>
        </p:txBody>
      </p:sp>
    </p:spTree>
    <p:extLst>
      <p:ext uri="{BB962C8B-B14F-4D97-AF65-F5344CB8AC3E}">
        <p14:creationId xmlns:p14="http://schemas.microsoft.com/office/powerpoint/2010/main" val="32524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259309"/>
            <a:ext cx="10666414" cy="699864"/>
          </a:xfrm>
        </p:spPr>
        <p:txBody>
          <a:bodyPr rtlCol="0">
            <a:normAutofit fontScale="90000"/>
          </a:bodyPr>
          <a:lstStyle/>
          <a:p>
            <a:r>
              <a:rPr lang="es-ES" sz="5400" dirty="0"/>
              <a:t>Casos reales de Accesibilidad Universal</a:t>
            </a:r>
            <a:endParaRPr lang="en-US" sz="5400" dirty="0"/>
          </a:p>
        </p:txBody>
      </p:sp>
      <p:sp>
        <p:nvSpPr>
          <p:cNvPr id="3" name="Marcador de posición de texto 2"/>
          <p:cNvSpPr>
            <a:spLocks noGrp="1"/>
          </p:cNvSpPr>
          <p:nvPr>
            <p:ph type="body" idx="4294967295"/>
          </p:nvPr>
        </p:nvSpPr>
        <p:spPr>
          <a:xfrm>
            <a:off x="222648" y="1169492"/>
            <a:ext cx="4603551" cy="433387"/>
          </a:xfrm>
        </p:spPr>
        <p:txBody>
          <a:bodyPr rtlCol="0">
            <a:noAutofit/>
          </a:bodyPr>
          <a:lstStyle/>
          <a:p>
            <a:pPr marL="0" indent="0" algn="ctr" rtl="0">
              <a:buNone/>
            </a:pPr>
            <a:r>
              <a:rPr lang="en-US" sz="3200" dirty="0">
                <a:solidFill>
                  <a:schemeClr val="accent3"/>
                </a:solidFill>
                <a:latin typeface="Arial" panose="020B0604020202020204" pitchFamily="34" charset="0"/>
                <a:cs typeface="Arial" panose="020B0604020202020204" pitchFamily="34" charset="0"/>
                <a:hlinkClick r:id="rId2"/>
              </a:rPr>
              <a:t>www.MercaValencia.es</a:t>
            </a:r>
            <a:endParaRPr lang="en-US" sz="3200" dirty="0">
              <a:solidFill>
                <a:schemeClr val="accent3"/>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DFCB8AA-0C34-4922-8C12-658C1DC8022C}"/>
              </a:ext>
            </a:extLst>
          </p:cNvPr>
          <p:cNvPicPr>
            <a:picLocks noChangeAspect="1"/>
          </p:cNvPicPr>
          <p:nvPr/>
        </p:nvPicPr>
        <p:blipFill>
          <a:blip r:embed="rId3"/>
          <a:stretch>
            <a:fillRect/>
          </a:stretch>
        </p:blipFill>
        <p:spPr>
          <a:xfrm>
            <a:off x="-26268" y="1840583"/>
            <a:ext cx="9433049" cy="5044801"/>
          </a:xfrm>
          <a:prstGeom prst="rect">
            <a:avLst/>
          </a:prstGeom>
        </p:spPr>
      </p:pic>
      <p:sp>
        <p:nvSpPr>
          <p:cNvPr id="7" name="Marcador de posición de texto 2">
            <a:extLst>
              <a:ext uri="{FF2B5EF4-FFF2-40B4-BE49-F238E27FC236}">
                <a16:creationId xmlns:a16="http://schemas.microsoft.com/office/drawing/2014/main" id="{3DC39F8A-6DE5-49A7-B0B1-B409EB66F7A0}"/>
              </a:ext>
            </a:extLst>
          </p:cNvPr>
          <p:cNvSpPr txBox="1">
            <a:spLocks/>
          </p:cNvSpPr>
          <p:nvPr/>
        </p:nvSpPr>
        <p:spPr>
          <a:xfrm>
            <a:off x="4876916" y="1169491"/>
            <a:ext cx="4603551" cy="433387"/>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r">
              <a:buFont typeface="Arial" pitchFamily="34" charset="0"/>
              <a:buNone/>
            </a:pPr>
            <a:r>
              <a:rPr lang="en-US" sz="3200" dirty="0">
                <a:solidFill>
                  <a:schemeClr val="accent3"/>
                </a:solidFill>
                <a:latin typeface="Arial" panose="020B0604020202020204" pitchFamily="34" charset="0"/>
                <a:cs typeface="Arial" panose="020B0604020202020204" pitchFamily="34" charset="0"/>
                <a:hlinkClick r:id="rId4"/>
              </a:rPr>
              <a:t>www.copava.org</a:t>
            </a:r>
            <a:endParaRPr lang="en-US" sz="3200" dirty="0">
              <a:solidFill>
                <a:schemeClr val="accent3"/>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D630C20-9F11-4167-83D7-6EC4DA29CFAB}"/>
              </a:ext>
            </a:extLst>
          </p:cNvPr>
          <p:cNvSpPr txBox="1"/>
          <p:nvPr/>
        </p:nvSpPr>
        <p:spPr>
          <a:xfrm>
            <a:off x="9613634" y="1750276"/>
            <a:ext cx="2546698"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3 Programadores</a:t>
            </a:r>
          </a:p>
          <a:p>
            <a:r>
              <a:rPr lang="es-ES" dirty="0">
                <a:latin typeface="Arial" panose="020B0604020202020204" pitchFamily="34" charset="0"/>
                <a:cs typeface="Arial" panose="020B0604020202020204" pitchFamily="34" charset="0"/>
              </a:rPr>
              <a:t>1 Diseñador</a:t>
            </a:r>
          </a:p>
          <a:p>
            <a:r>
              <a:rPr lang="es-ES" dirty="0">
                <a:latin typeface="Arial" panose="020B0604020202020204" pitchFamily="34" charset="0"/>
                <a:cs typeface="Arial" panose="020B0604020202020204" pitchFamily="34" charset="0"/>
              </a:rPr>
              <a:t>1 Coord. Grabaciones</a:t>
            </a:r>
          </a:p>
          <a:p>
            <a:r>
              <a:rPr lang="es-ES" dirty="0">
                <a:latin typeface="Arial" panose="020B0604020202020204" pitchFamily="34" charset="0"/>
                <a:cs typeface="Arial" panose="020B0604020202020204" pitchFamily="34" charset="0"/>
              </a:rPr>
              <a:t>1 Locutora-Doblaje</a:t>
            </a:r>
          </a:p>
          <a:p>
            <a:r>
              <a:rPr lang="es-ES" dirty="0">
                <a:latin typeface="Arial" panose="020B0604020202020204" pitchFamily="34" charset="0"/>
                <a:cs typeface="Arial" panose="020B0604020202020204" pitchFamily="34" charset="0"/>
              </a:rPr>
              <a:t>1 Técnico de sonido</a:t>
            </a:r>
          </a:p>
          <a:p>
            <a:r>
              <a:rPr lang="es-ES" dirty="0">
                <a:latin typeface="Arial" panose="020B0604020202020204" pitchFamily="34" charset="0"/>
                <a:cs typeface="Arial" panose="020B0604020202020204" pitchFamily="34" charset="0"/>
              </a:rPr>
              <a:t>1 Cámara</a:t>
            </a:r>
          </a:p>
          <a:p>
            <a:r>
              <a:rPr lang="es-ES" dirty="0">
                <a:latin typeface="Arial" panose="020B0604020202020204" pitchFamily="34" charset="0"/>
                <a:cs typeface="Arial" panose="020B0604020202020204" pitchFamily="34" charset="0"/>
              </a:rPr>
              <a:t>1 Interprete</a:t>
            </a:r>
          </a:p>
          <a:p>
            <a:r>
              <a:rPr lang="es-ES" dirty="0">
                <a:latin typeface="Arial" panose="020B0604020202020204" pitchFamily="34" charset="0"/>
                <a:cs typeface="Arial" panose="020B0604020202020204" pitchFamily="34" charset="0"/>
              </a:rPr>
              <a:t>1 </a:t>
            </a:r>
            <a:r>
              <a:rPr lang="es-ES" dirty="0" err="1">
                <a:latin typeface="Arial" panose="020B0604020202020204" pitchFamily="34" charset="0"/>
                <a:cs typeface="Arial" panose="020B0604020202020204" pitchFamily="34" charset="0"/>
              </a:rPr>
              <a:t>Tec</a:t>
            </a:r>
            <a:r>
              <a:rPr lang="es-ES" dirty="0">
                <a:latin typeface="Arial" panose="020B0604020202020204" pitchFamily="34" charset="0"/>
                <a:cs typeface="Arial" panose="020B0604020202020204" pitchFamily="34" charset="0"/>
              </a:rPr>
              <a:t>. codificación</a:t>
            </a:r>
          </a:p>
          <a:p>
            <a:endParaRPr lang="es-ES"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B1BCD65-47A5-49F0-A6E4-FFD089AD3241}"/>
              </a:ext>
            </a:extLst>
          </p:cNvPr>
          <p:cNvSpPr/>
          <p:nvPr/>
        </p:nvSpPr>
        <p:spPr>
          <a:xfrm>
            <a:off x="9589034" y="4467055"/>
            <a:ext cx="2363147" cy="707886"/>
          </a:xfrm>
          <a:prstGeom prst="rect">
            <a:avLst/>
          </a:prstGeom>
        </p:spPr>
        <p:txBody>
          <a:bodyPr wrap="none">
            <a:spAutoFit/>
          </a:bodyPr>
          <a:lstStyle/>
          <a:p>
            <a:pPr algn="ctr"/>
            <a:r>
              <a:rPr lang="es-ES" sz="2000" dirty="0">
                <a:latin typeface="Arial" panose="020B0604020202020204" pitchFamily="34" charset="0"/>
                <a:cs typeface="Arial" panose="020B0604020202020204" pitchFamily="34" charset="0"/>
              </a:rPr>
              <a:t>2 Meses de trabajo</a:t>
            </a:r>
          </a:p>
          <a:p>
            <a:pPr algn="ctr"/>
            <a:r>
              <a:rPr lang="es-ES" sz="2000" dirty="0">
                <a:latin typeface="Arial" panose="020B0604020202020204" pitchFamily="34" charset="0"/>
                <a:cs typeface="Arial" panose="020B0604020202020204" pitchFamily="34" charset="0"/>
              </a:rPr>
              <a:t>10 Personas</a:t>
            </a:r>
          </a:p>
        </p:txBody>
      </p:sp>
      <p:sp>
        <p:nvSpPr>
          <p:cNvPr id="10" name="Rectángulo 9">
            <a:extLst>
              <a:ext uri="{FF2B5EF4-FFF2-40B4-BE49-F238E27FC236}">
                <a16:creationId xmlns:a16="http://schemas.microsoft.com/office/drawing/2014/main" id="{40F46952-7C0A-48A8-96D9-A96F2936DB51}"/>
              </a:ext>
            </a:extLst>
          </p:cNvPr>
          <p:cNvSpPr/>
          <p:nvPr/>
        </p:nvSpPr>
        <p:spPr>
          <a:xfrm>
            <a:off x="9629975" y="5306397"/>
            <a:ext cx="2292615" cy="923330"/>
          </a:xfrm>
          <a:prstGeom prst="rect">
            <a:avLst/>
          </a:prstGeom>
          <a:noFill/>
        </p:spPr>
        <p:txBody>
          <a:bodyPr wrap="none" lIns="91440" tIns="45720" rIns="91440" bIns="45720">
            <a:spAutoFit/>
          </a:bodyPr>
          <a:lstStyle/>
          <a:p>
            <a:pPr algn="ctr"/>
            <a:r>
              <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Éxito !</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9A24F30-5435-4613-9FF0-A91531AAE447}"/>
              </a:ext>
            </a:extLst>
          </p:cNvPr>
          <p:cNvSpPr>
            <a:spLocks noGrp="1"/>
          </p:cNvSpPr>
          <p:nvPr>
            <p:ph type="title"/>
          </p:nvPr>
        </p:nvSpPr>
        <p:spPr>
          <a:xfrm>
            <a:off x="1522411" y="346280"/>
            <a:ext cx="9144001" cy="699864"/>
          </a:xfrm>
        </p:spPr>
        <p:txBody>
          <a:bodyPr>
            <a:normAutofit/>
          </a:bodyPr>
          <a:lstStyle/>
          <a:p>
            <a:pPr algn="ctr"/>
            <a:r>
              <a:rPr lang="es-ES" sz="4000" dirty="0">
                <a:latin typeface="Arial" panose="020B0604020202020204" pitchFamily="34" charset="0"/>
                <a:cs typeface="Arial" panose="020B0604020202020204" pitchFamily="34" charset="0"/>
              </a:rPr>
              <a:t>DESCARGAR LA PRESENTACION</a:t>
            </a:r>
          </a:p>
        </p:txBody>
      </p:sp>
      <p:pic>
        <p:nvPicPr>
          <p:cNvPr id="6" name="Imagen 5">
            <a:extLst>
              <a:ext uri="{FF2B5EF4-FFF2-40B4-BE49-F238E27FC236}">
                <a16:creationId xmlns:a16="http://schemas.microsoft.com/office/drawing/2014/main" id="{8772BA56-BC59-4203-90F3-D473900F3A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598" y="3318901"/>
            <a:ext cx="1971891" cy="1971891"/>
          </a:xfrm>
          <a:prstGeom prst="rect">
            <a:avLst/>
          </a:prstGeom>
        </p:spPr>
      </p:pic>
      <p:pic>
        <p:nvPicPr>
          <p:cNvPr id="10" name="Imagen 9">
            <a:extLst>
              <a:ext uri="{FF2B5EF4-FFF2-40B4-BE49-F238E27FC236}">
                <a16:creationId xmlns:a16="http://schemas.microsoft.com/office/drawing/2014/main" id="{928835FC-118B-4C6B-95FE-0675583DC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49" y="3428999"/>
            <a:ext cx="1682554" cy="1916502"/>
          </a:xfrm>
          <a:prstGeom prst="rect">
            <a:avLst/>
          </a:prstGeom>
        </p:spPr>
      </p:pic>
      <p:sp>
        <p:nvSpPr>
          <p:cNvPr id="11" name="CuadroTexto 10">
            <a:extLst>
              <a:ext uri="{FF2B5EF4-FFF2-40B4-BE49-F238E27FC236}">
                <a16:creationId xmlns:a16="http://schemas.microsoft.com/office/drawing/2014/main" id="{9A64ACE1-5501-478D-B38A-FEBE3F5FDD42}"/>
              </a:ext>
            </a:extLst>
          </p:cNvPr>
          <p:cNvSpPr txBox="1"/>
          <p:nvPr/>
        </p:nvSpPr>
        <p:spPr>
          <a:xfrm>
            <a:off x="240083" y="1237879"/>
            <a:ext cx="11708655" cy="707886"/>
          </a:xfrm>
          <a:prstGeom prst="rect">
            <a:avLst/>
          </a:prstGeom>
          <a:noFill/>
        </p:spPr>
        <p:txBody>
          <a:bodyPr wrap="none" rtlCol="0">
            <a:spAutoFit/>
          </a:bodyPr>
          <a:lstStyle/>
          <a:p>
            <a:r>
              <a:rPr lang="es-ES" sz="4000" dirty="0">
                <a:latin typeface="Arial" panose="020B0604020202020204" pitchFamily="34" charset="0"/>
                <a:cs typeface="Arial" panose="020B0604020202020204" pitchFamily="34" charset="0"/>
              </a:rPr>
              <a:t>https://estudioinclusivo.com/presentacion-irun2019</a:t>
            </a:r>
          </a:p>
        </p:txBody>
      </p:sp>
      <p:pic>
        <p:nvPicPr>
          <p:cNvPr id="12" name="Imagen 11">
            <a:extLst>
              <a:ext uri="{FF2B5EF4-FFF2-40B4-BE49-F238E27FC236}">
                <a16:creationId xmlns:a16="http://schemas.microsoft.com/office/drawing/2014/main" id="{4D1E5477-A121-4D1E-93BB-63F08157E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690" y="3284984"/>
            <a:ext cx="1971891" cy="1971891"/>
          </a:xfrm>
          <a:prstGeom prst="rect">
            <a:avLst/>
          </a:prstGeom>
        </p:spPr>
      </p:pic>
      <p:pic>
        <p:nvPicPr>
          <p:cNvPr id="13" name="Imagen 12">
            <a:extLst>
              <a:ext uri="{FF2B5EF4-FFF2-40B4-BE49-F238E27FC236}">
                <a16:creationId xmlns:a16="http://schemas.microsoft.com/office/drawing/2014/main" id="{9867DDF0-5156-47A3-B07C-CB656CA5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
        <p:nvSpPr>
          <p:cNvPr id="14" name="CuadroTexto 13">
            <a:extLst>
              <a:ext uri="{FF2B5EF4-FFF2-40B4-BE49-F238E27FC236}">
                <a16:creationId xmlns:a16="http://schemas.microsoft.com/office/drawing/2014/main" id="{285BBD1E-BD85-4D07-A953-749FA49764CC}"/>
              </a:ext>
            </a:extLst>
          </p:cNvPr>
          <p:cNvSpPr txBox="1"/>
          <p:nvPr/>
        </p:nvSpPr>
        <p:spPr>
          <a:xfrm>
            <a:off x="477788" y="2529378"/>
            <a:ext cx="3248812" cy="584775"/>
          </a:xfrm>
          <a:prstGeom prst="rect">
            <a:avLst/>
          </a:prstGeom>
          <a:noFill/>
        </p:spPr>
        <p:txBody>
          <a:bodyPr wrap="square" rtlCol="0">
            <a:spAutoFit/>
          </a:bodyPr>
          <a:lstStyle/>
          <a:p>
            <a:r>
              <a:rPr lang="es-ES" sz="3200" dirty="0">
                <a:latin typeface="Arial" panose="020B0604020202020204" pitchFamily="34" charset="0"/>
                <a:cs typeface="Arial" panose="020B0604020202020204" pitchFamily="34" charset="0"/>
              </a:rPr>
              <a:t>Para que…</a:t>
            </a:r>
          </a:p>
        </p:txBody>
      </p:sp>
      <p:sp>
        <p:nvSpPr>
          <p:cNvPr id="15" name="CuadroTexto 14">
            <a:extLst>
              <a:ext uri="{FF2B5EF4-FFF2-40B4-BE49-F238E27FC236}">
                <a16:creationId xmlns:a16="http://schemas.microsoft.com/office/drawing/2014/main" id="{AD4B4D50-D2F5-4AB8-9A53-31DDB0197E32}"/>
              </a:ext>
            </a:extLst>
          </p:cNvPr>
          <p:cNvSpPr txBox="1"/>
          <p:nvPr/>
        </p:nvSpPr>
        <p:spPr>
          <a:xfrm>
            <a:off x="837828" y="5806730"/>
            <a:ext cx="1973196"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sacar fotos</a:t>
            </a:r>
          </a:p>
        </p:txBody>
      </p:sp>
      <p:sp>
        <p:nvSpPr>
          <p:cNvPr id="16" name="CuadroTexto 15">
            <a:extLst>
              <a:ext uri="{FF2B5EF4-FFF2-40B4-BE49-F238E27FC236}">
                <a16:creationId xmlns:a16="http://schemas.microsoft.com/office/drawing/2014/main" id="{40C0C19D-1262-4BD2-867F-9FCAA15E40B5}"/>
              </a:ext>
            </a:extLst>
          </p:cNvPr>
          <p:cNvSpPr txBox="1"/>
          <p:nvPr/>
        </p:nvSpPr>
        <p:spPr>
          <a:xfrm>
            <a:off x="7670690" y="5658883"/>
            <a:ext cx="1973196"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+Guapos</a:t>
            </a:r>
          </a:p>
        </p:txBody>
      </p:sp>
      <p:sp>
        <p:nvSpPr>
          <p:cNvPr id="17" name="CuadroTexto 16">
            <a:extLst>
              <a:ext uri="{FF2B5EF4-FFF2-40B4-BE49-F238E27FC236}">
                <a16:creationId xmlns:a16="http://schemas.microsoft.com/office/drawing/2014/main" id="{B75F6379-DA3D-4195-894F-4A02EA14287F}"/>
              </a:ext>
            </a:extLst>
          </p:cNvPr>
          <p:cNvSpPr txBox="1"/>
          <p:nvPr/>
        </p:nvSpPr>
        <p:spPr>
          <a:xfrm>
            <a:off x="4181598" y="5692800"/>
            <a:ext cx="1973196"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Descargar</a:t>
            </a:r>
          </a:p>
        </p:txBody>
      </p:sp>
      <p:sp>
        <p:nvSpPr>
          <p:cNvPr id="18" name="CuadroTexto 17">
            <a:extLst>
              <a:ext uri="{FF2B5EF4-FFF2-40B4-BE49-F238E27FC236}">
                <a16:creationId xmlns:a16="http://schemas.microsoft.com/office/drawing/2014/main" id="{1B5C9D75-C061-408E-83EF-95C9D2770796}"/>
              </a:ext>
            </a:extLst>
          </p:cNvPr>
          <p:cNvSpPr txBox="1"/>
          <p:nvPr/>
        </p:nvSpPr>
        <p:spPr>
          <a:xfrm>
            <a:off x="2976718" y="1945765"/>
            <a:ext cx="8972020" cy="400110"/>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Versión extendida con mucha mas información, detalles, enlaces y recursos</a:t>
            </a:r>
          </a:p>
        </p:txBody>
      </p:sp>
    </p:spTree>
    <p:extLst>
      <p:ext uri="{BB962C8B-B14F-4D97-AF65-F5344CB8AC3E}">
        <p14:creationId xmlns:p14="http://schemas.microsoft.com/office/powerpoint/2010/main" val="23913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EB6C1A-73D3-453A-A227-07416E698F29}"/>
              </a:ext>
            </a:extLst>
          </p:cNvPr>
          <p:cNvSpPr>
            <a:spLocks noGrp="1"/>
          </p:cNvSpPr>
          <p:nvPr>
            <p:ph idx="1"/>
          </p:nvPr>
        </p:nvSpPr>
        <p:spPr>
          <a:xfrm>
            <a:off x="170015" y="1310739"/>
            <a:ext cx="7508573" cy="3126227"/>
          </a:xfrm>
        </p:spPr>
        <p:txBody>
          <a:bodyPr>
            <a:normAutofit/>
          </a:bodyPr>
          <a:lstStyle/>
          <a:p>
            <a:pPr marL="0" indent="0">
              <a:buNone/>
            </a:pPr>
            <a:r>
              <a:rPr lang="es-ES" dirty="0"/>
              <a:t>¿Qué es?</a:t>
            </a:r>
          </a:p>
          <a:p>
            <a:pPr marL="239712" lvl="1" indent="0">
              <a:buNone/>
            </a:pPr>
            <a:r>
              <a:rPr lang="es-ES" sz="2400" dirty="0"/>
              <a:t>Es un Plugin que dota a nuestro WP de herramientas de Accesibilidad Universal sin necesidad de programación, que además tus visitantes podrán gestionar y personalizar cada uno de forma independiente según sus preferencias o necesidades, mediante un panel. </a:t>
            </a:r>
          </a:p>
          <a:p>
            <a:pPr marL="239712" lvl="1" indent="0">
              <a:buNone/>
            </a:pPr>
            <a:r>
              <a:rPr lang="es-ES" sz="2400" dirty="0"/>
              <a:t>Dicha configuración del usuario será guardada para su próxima visita, sin necesidad de registro. (cookie)</a:t>
            </a:r>
          </a:p>
          <a:p>
            <a:pPr marL="231775" lvl="1" indent="0">
              <a:buNone/>
            </a:pPr>
            <a:endParaRPr lang="es-ES" sz="2400" dirty="0"/>
          </a:p>
          <a:p>
            <a:endParaRPr lang="es-ES" dirty="0"/>
          </a:p>
        </p:txBody>
      </p:sp>
      <p:pic>
        <p:nvPicPr>
          <p:cNvPr id="4" name="Imagen 3">
            <a:extLst>
              <a:ext uri="{FF2B5EF4-FFF2-40B4-BE49-F238E27FC236}">
                <a16:creationId xmlns:a16="http://schemas.microsoft.com/office/drawing/2014/main" id="{39D0DC3A-E426-4735-83F9-E78F876BC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15" y="140699"/>
            <a:ext cx="863079" cy="867169"/>
          </a:xfrm>
          <a:prstGeom prst="rect">
            <a:avLst/>
          </a:prstGeom>
        </p:spPr>
      </p:pic>
      <p:sp>
        <p:nvSpPr>
          <p:cNvPr id="5" name="Rectángulo 4">
            <a:extLst>
              <a:ext uri="{FF2B5EF4-FFF2-40B4-BE49-F238E27FC236}">
                <a16:creationId xmlns:a16="http://schemas.microsoft.com/office/drawing/2014/main" id="{A322656A-4F9C-4207-ABD7-76A0E4936598}"/>
              </a:ext>
            </a:extLst>
          </p:cNvPr>
          <p:cNvSpPr/>
          <p:nvPr/>
        </p:nvSpPr>
        <p:spPr>
          <a:xfrm>
            <a:off x="1125860" y="271802"/>
            <a:ext cx="9011762" cy="707886"/>
          </a:xfrm>
          <a:prstGeom prst="rect">
            <a:avLst/>
          </a:prstGeom>
        </p:spPr>
        <p:txBody>
          <a:bodyPr wrap="none">
            <a:spAutoFit/>
          </a:bodyPr>
          <a:lstStyle/>
          <a:p>
            <a:r>
              <a:rPr lang="es-ES" sz="4000" dirty="0">
                <a:latin typeface="Arial" panose="020B0604020202020204" pitchFamily="34" charset="0"/>
                <a:cs typeface="Arial" panose="020B0604020202020204" pitchFamily="34" charset="0"/>
              </a:rPr>
              <a:t>PAU, Plugin de Accesibilidad Universal</a:t>
            </a:r>
            <a:endParaRPr lang="es-ES" sz="4000" dirty="0"/>
          </a:p>
        </p:txBody>
      </p:sp>
      <p:pic>
        <p:nvPicPr>
          <p:cNvPr id="7" name="Imagen 6">
            <a:extLst>
              <a:ext uri="{FF2B5EF4-FFF2-40B4-BE49-F238E27FC236}">
                <a16:creationId xmlns:a16="http://schemas.microsoft.com/office/drawing/2014/main" id="{7A101164-636E-40B9-8E1E-D183BC78670A}"/>
              </a:ext>
            </a:extLst>
          </p:cNvPr>
          <p:cNvPicPr>
            <a:picLocks noChangeAspect="1"/>
          </p:cNvPicPr>
          <p:nvPr/>
        </p:nvPicPr>
        <p:blipFill>
          <a:blip r:embed="rId3"/>
          <a:stretch>
            <a:fillRect/>
          </a:stretch>
        </p:blipFill>
        <p:spPr>
          <a:xfrm>
            <a:off x="7865045" y="1087639"/>
            <a:ext cx="4323780" cy="5502994"/>
          </a:xfrm>
          <a:prstGeom prst="rect">
            <a:avLst/>
          </a:prstGeom>
        </p:spPr>
      </p:pic>
      <p:pic>
        <p:nvPicPr>
          <p:cNvPr id="8" name="Imagen 7">
            <a:extLst>
              <a:ext uri="{FF2B5EF4-FFF2-40B4-BE49-F238E27FC236}">
                <a16:creationId xmlns:a16="http://schemas.microsoft.com/office/drawing/2014/main" id="{A67F0C7F-45CE-40C3-AF11-B403CA56600D}"/>
              </a:ext>
            </a:extLst>
          </p:cNvPr>
          <p:cNvPicPr>
            <a:picLocks noChangeAspect="1"/>
          </p:cNvPicPr>
          <p:nvPr/>
        </p:nvPicPr>
        <p:blipFill>
          <a:blip r:embed="rId4"/>
          <a:stretch>
            <a:fillRect/>
          </a:stretch>
        </p:blipFill>
        <p:spPr>
          <a:xfrm>
            <a:off x="1033094" y="4652868"/>
            <a:ext cx="5715798" cy="1952898"/>
          </a:xfrm>
          <a:prstGeom prst="rect">
            <a:avLst/>
          </a:prstGeom>
        </p:spPr>
      </p:pic>
    </p:spTree>
    <p:extLst>
      <p:ext uri="{BB962C8B-B14F-4D97-AF65-F5344CB8AC3E}">
        <p14:creationId xmlns:p14="http://schemas.microsoft.com/office/powerpoint/2010/main" val="7488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EB6C1A-73D3-453A-A227-07416E698F29}"/>
              </a:ext>
            </a:extLst>
          </p:cNvPr>
          <p:cNvSpPr>
            <a:spLocks noGrp="1"/>
          </p:cNvSpPr>
          <p:nvPr>
            <p:ph idx="1"/>
          </p:nvPr>
        </p:nvSpPr>
        <p:spPr>
          <a:xfrm>
            <a:off x="3049604" y="2358187"/>
            <a:ext cx="9139221" cy="4176464"/>
          </a:xfrm>
        </p:spPr>
        <p:txBody>
          <a:bodyPr>
            <a:noAutofit/>
          </a:bodyPr>
          <a:lstStyle/>
          <a:p>
            <a:pPr lvl="2"/>
            <a:r>
              <a:rPr lang="es-ES" sz="2400" dirty="0">
                <a:latin typeface="Arial" panose="020B0604020202020204" pitchFamily="34" charset="0"/>
                <a:cs typeface="Arial" panose="020B0604020202020204" pitchFamily="34" charset="0"/>
              </a:rPr>
              <a:t>Panel desplegable para personalizar la experiencia de usuario, según su diversidad o necesidades.</a:t>
            </a:r>
          </a:p>
          <a:p>
            <a:pPr lvl="2"/>
            <a:r>
              <a:rPr lang="es-ES" sz="2400" dirty="0">
                <a:latin typeface="Arial" panose="020B0604020202020204" pitchFamily="34" charset="0"/>
                <a:cs typeface="Arial" panose="020B0604020202020204" pitchFamily="34" charset="0"/>
              </a:rPr>
              <a:t>Zoom del Panel independiente a la web.</a:t>
            </a:r>
          </a:p>
          <a:p>
            <a:pPr lvl="2"/>
            <a:r>
              <a:rPr lang="es-ES" sz="2400" dirty="0">
                <a:latin typeface="Arial" panose="020B0604020202020204" pitchFamily="34" charset="0"/>
                <a:cs typeface="Arial" panose="020B0604020202020204" pitchFamily="34" charset="0"/>
              </a:rPr>
              <a:t>Preconfiguraciones rápidas según perfil de diversidad</a:t>
            </a:r>
          </a:p>
          <a:p>
            <a:pPr lvl="2"/>
            <a:r>
              <a:rPr lang="es-ES" sz="2400" dirty="0">
                <a:latin typeface="Arial" panose="020B0604020202020204" pitchFamily="34" charset="0"/>
                <a:cs typeface="Arial" panose="020B0604020202020204" pitchFamily="34" charset="0"/>
              </a:rPr>
              <a:t>Pictogramas, audios, Lengua de signos y lectura de contenido.</a:t>
            </a:r>
          </a:p>
          <a:p>
            <a:pPr lvl="2"/>
            <a:r>
              <a:rPr lang="es-ES" sz="2400" dirty="0">
                <a:latin typeface="Arial" panose="020B0604020202020204" pitchFamily="34" charset="0"/>
                <a:cs typeface="Arial" panose="020B0604020202020204" pitchFamily="34" charset="0"/>
              </a:rPr>
              <a:t>Ayudas Visuales como filtros, Fuentes, tamaños, zoom, etc.</a:t>
            </a:r>
          </a:p>
          <a:p>
            <a:pPr lvl="2"/>
            <a:r>
              <a:rPr lang="es-ES" sz="2400" dirty="0">
                <a:latin typeface="Arial" panose="020B0604020202020204" pitchFamily="34" charset="0"/>
                <a:cs typeface="Arial" panose="020B0604020202020204" pitchFamily="34" charset="0"/>
              </a:rPr>
              <a:t>Ayudas a la navegación como resaltar enlaces y zoom en estos.</a:t>
            </a:r>
          </a:p>
          <a:p>
            <a:pPr lvl="2"/>
            <a:r>
              <a:rPr lang="es-ES" sz="2400" dirty="0">
                <a:latin typeface="Arial" panose="020B0604020202020204" pitchFamily="34" charset="0"/>
                <a:cs typeface="Arial" panose="020B0604020202020204" pitchFamily="34" charset="0"/>
              </a:rPr>
              <a:t>Cursor grande, sonido al clic y marca visual, etc.</a:t>
            </a:r>
          </a:p>
          <a:p>
            <a:pPr lvl="2"/>
            <a:r>
              <a:rPr lang="es-ES" sz="2400" dirty="0">
                <a:latin typeface="Arial" panose="020B0604020202020204" pitchFamily="34" charset="0"/>
                <a:cs typeface="Arial" panose="020B0604020202020204" pitchFamily="34" charset="0"/>
              </a:rPr>
              <a:t>Locución del contenido de la pagina mediante locución y LS</a:t>
            </a:r>
          </a:p>
          <a:p>
            <a:pPr lvl="2"/>
            <a:endParaRPr lang="es-ES" sz="24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624FE8D7-039A-4BBA-BEFD-DA8FC7289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15" y="140699"/>
            <a:ext cx="863079" cy="867169"/>
          </a:xfrm>
          <a:prstGeom prst="rect">
            <a:avLst/>
          </a:prstGeom>
        </p:spPr>
      </p:pic>
      <p:sp>
        <p:nvSpPr>
          <p:cNvPr id="8" name="Rectángulo 7">
            <a:extLst>
              <a:ext uri="{FF2B5EF4-FFF2-40B4-BE49-F238E27FC236}">
                <a16:creationId xmlns:a16="http://schemas.microsoft.com/office/drawing/2014/main" id="{DDF931D7-BB4E-4954-824D-4B9DEA22D645}"/>
              </a:ext>
            </a:extLst>
          </p:cNvPr>
          <p:cNvSpPr/>
          <p:nvPr/>
        </p:nvSpPr>
        <p:spPr>
          <a:xfrm>
            <a:off x="1125860" y="271802"/>
            <a:ext cx="8897949" cy="707886"/>
          </a:xfrm>
          <a:prstGeom prst="rect">
            <a:avLst/>
          </a:prstGeom>
        </p:spPr>
        <p:txBody>
          <a:bodyPr wrap="none">
            <a:spAutoFit/>
          </a:bodyPr>
          <a:lstStyle/>
          <a:p>
            <a:r>
              <a:rPr lang="es-ES" sz="4000" dirty="0">
                <a:latin typeface="Arial" panose="020B0604020202020204" pitchFamily="34" charset="0"/>
                <a:cs typeface="Arial" panose="020B0604020202020204" pitchFamily="34" charset="0"/>
              </a:rPr>
              <a:t>PAU, Panel de Accesibilidad Universal</a:t>
            </a:r>
            <a:endParaRPr lang="es-ES" sz="4000" dirty="0"/>
          </a:p>
        </p:txBody>
      </p:sp>
      <p:pic>
        <p:nvPicPr>
          <p:cNvPr id="9" name="Imagen 8">
            <a:extLst>
              <a:ext uri="{FF2B5EF4-FFF2-40B4-BE49-F238E27FC236}">
                <a16:creationId xmlns:a16="http://schemas.microsoft.com/office/drawing/2014/main" id="{4ADF4906-286C-43E7-B5A8-AF6770571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284862"/>
            <a:ext cx="1788515" cy="2529100"/>
          </a:xfrm>
          <a:prstGeom prst="rect">
            <a:avLst/>
          </a:prstGeom>
        </p:spPr>
      </p:pic>
      <p:pic>
        <p:nvPicPr>
          <p:cNvPr id="10" name="Imagen 9">
            <a:extLst>
              <a:ext uri="{FF2B5EF4-FFF2-40B4-BE49-F238E27FC236}">
                <a16:creationId xmlns:a16="http://schemas.microsoft.com/office/drawing/2014/main" id="{309E09EB-3435-4B4D-8A43-D708B5A63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48" y="1378653"/>
            <a:ext cx="4968552" cy="6385366"/>
          </a:xfrm>
          <a:prstGeom prst="rect">
            <a:avLst/>
          </a:prstGeom>
        </p:spPr>
      </p:pic>
      <p:sp>
        <p:nvSpPr>
          <p:cNvPr id="2" name="Rectángulo 1">
            <a:extLst>
              <a:ext uri="{FF2B5EF4-FFF2-40B4-BE49-F238E27FC236}">
                <a16:creationId xmlns:a16="http://schemas.microsoft.com/office/drawing/2014/main" id="{EFB3AF67-96B5-4610-8D99-BFD74AEF36FE}"/>
              </a:ext>
            </a:extLst>
          </p:cNvPr>
          <p:cNvSpPr/>
          <p:nvPr/>
        </p:nvSpPr>
        <p:spPr>
          <a:xfrm>
            <a:off x="0" y="1389288"/>
            <a:ext cx="8852793" cy="461665"/>
          </a:xfrm>
          <a:prstGeom prst="rect">
            <a:avLst/>
          </a:prstGeom>
        </p:spPr>
        <p:txBody>
          <a:bodyPr wrap="square">
            <a:spAutoFit/>
          </a:bodyPr>
          <a:lstStyle/>
          <a:p>
            <a:pPr marL="239712" lvl="1" indent="0">
              <a:buNone/>
            </a:pPr>
            <a:r>
              <a:rPr lang="es-ES" sz="2400" dirty="0">
                <a:latin typeface="Arial" panose="020B0604020202020204" pitchFamily="34" charset="0"/>
                <a:cs typeface="Arial" panose="020B0604020202020204" pitchFamily="34" charset="0"/>
              </a:rPr>
              <a:t>Sus principales FRONT END herramientas son:</a:t>
            </a:r>
          </a:p>
        </p:txBody>
      </p:sp>
    </p:spTree>
    <p:extLst>
      <p:ext uri="{BB962C8B-B14F-4D97-AF65-F5344CB8AC3E}">
        <p14:creationId xmlns:p14="http://schemas.microsoft.com/office/powerpoint/2010/main" val="23259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8B119E95-9ADB-47F7-8850-8D247C3600D6}"/>
              </a:ext>
            </a:extLst>
          </p:cNvPr>
          <p:cNvPicPr>
            <a:picLocks noChangeAspect="1"/>
          </p:cNvPicPr>
          <p:nvPr/>
        </p:nvPicPr>
        <p:blipFill rotWithShape="1">
          <a:blip r:embed="rId2">
            <a:extLst>
              <a:ext uri="{28A0092B-C50C-407E-A947-70E740481C1C}">
                <a14:useLocalDpi xmlns:a14="http://schemas.microsoft.com/office/drawing/2010/main" val="0"/>
              </a:ext>
            </a:extLst>
          </a:blip>
          <a:srcRect l="39670" t="22480"/>
          <a:stretch/>
        </p:blipFill>
        <p:spPr>
          <a:xfrm>
            <a:off x="1429738" y="4567849"/>
            <a:ext cx="2765272" cy="2290151"/>
          </a:xfrm>
          <a:prstGeom prst="rect">
            <a:avLst/>
          </a:prstGeom>
        </p:spPr>
      </p:pic>
      <p:pic>
        <p:nvPicPr>
          <p:cNvPr id="4" name="Imagen 3">
            <a:extLst>
              <a:ext uri="{FF2B5EF4-FFF2-40B4-BE49-F238E27FC236}">
                <a16:creationId xmlns:a16="http://schemas.microsoft.com/office/drawing/2014/main" id="{55F06112-371C-431E-920E-6D722DACE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15" y="140699"/>
            <a:ext cx="863079" cy="867169"/>
          </a:xfrm>
          <a:prstGeom prst="rect">
            <a:avLst/>
          </a:prstGeom>
        </p:spPr>
      </p:pic>
      <p:sp>
        <p:nvSpPr>
          <p:cNvPr id="5" name="Rectángulo 4">
            <a:extLst>
              <a:ext uri="{FF2B5EF4-FFF2-40B4-BE49-F238E27FC236}">
                <a16:creationId xmlns:a16="http://schemas.microsoft.com/office/drawing/2014/main" id="{B1E7E04E-0E5A-42A6-9462-076D1B2A4BAE}"/>
              </a:ext>
            </a:extLst>
          </p:cNvPr>
          <p:cNvSpPr/>
          <p:nvPr/>
        </p:nvSpPr>
        <p:spPr>
          <a:xfrm>
            <a:off x="1125860" y="271802"/>
            <a:ext cx="9011762" cy="707886"/>
          </a:xfrm>
          <a:prstGeom prst="rect">
            <a:avLst/>
          </a:prstGeom>
        </p:spPr>
        <p:txBody>
          <a:bodyPr wrap="none">
            <a:spAutoFit/>
          </a:bodyPr>
          <a:lstStyle/>
          <a:p>
            <a:r>
              <a:rPr lang="es-ES" sz="4000" dirty="0">
                <a:latin typeface="Arial" panose="020B0604020202020204" pitchFamily="34" charset="0"/>
                <a:cs typeface="Arial" panose="020B0604020202020204" pitchFamily="34" charset="0"/>
              </a:rPr>
              <a:t>PAU, Plugin de Accesibilidad Universal</a:t>
            </a:r>
            <a:endParaRPr lang="es-ES" sz="4000" dirty="0"/>
          </a:p>
        </p:txBody>
      </p:sp>
      <p:sp>
        <p:nvSpPr>
          <p:cNvPr id="7" name="Marcador de contenido 2">
            <a:extLst>
              <a:ext uri="{FF2B5EF4-FFF2-40B4-BE49-F238E27FC236}">
                <a16:creationId xmlns:a16="http://schemas.microsoft.com/office/drawing/2014/main" id="{5E9439BE-F54E-4DFA-9217-7FDF8CDA8678}"/>
              </a:ext>
            </a:extLst>
          </p:cNvPr>
          <p:cNvSpPr>
            <a:spLocks noGrp="1"/>
          </p:cNvSpPr>
          <p:nvPr>
            <p:ph idx="1"/>
          </p:nvPr>
        </p:nvSpPr>
        <p:spPr>
          <a:xfrm>
            <a:off x="3646140" y="1783047"/>
            <a:ext cx="8542685" cy="2886275"/>
          </a:xfrm>
        </p:spPr>
        <p:txBody>
          <a:bodyPr>
            <a:noAutofit/>
          </a:bodyPr>
          <a:lstStyle/>
          <a:p>
            <a:pPr lvl="2"/>
            <a:r>
              <a:rPr lang="es-ES" sz="2000" dirty="0">
                <a:latin typeface="Arial" panose="020B0604020202020204" pitchFamily="34" charset="0"/>
                <a:cs typeface="Arial" panose="020B0604020202020204" pitchFamily="34" charset="0"/>
              </a:rPr>
              <a:t>Plug &amp; Play !! – Instalar y listo. Sin grabar, y todo preparado (CDN).</a:t>
            </a:r>
          </a:p>
          <a:p>
            <a:pPr lvl="2"/>
            <a:r>
              <a:rPr lang="es-ES" sz="2000" dirty="0">
                <a:latin typeface="Arial" panose="020B0604020202020204" pitchFamily="34" charset="0"/>
                <a:cs typeface="Arial" panose="020B0604020202020204" pitchFamily="34" charset="0"/>
              </a:rPr>
              <a:t>Listado de HotSpot con </a:t>
            </a:r>
            <a:r>
              <a:rPr lang="es-ES" sz="2000" dirty="0" err="1">
                <a:latin typeface="Arial" panose="020B0604020202020204" pitchFamily="34" charset="0"/>
                <a:cs typeface="Arial" panose="020B0604020202020204" pitchFamily="34" charset="0"/>
              </a:rPr>
              <a:t>Preview</a:t>
            </a:r>
            <a:r>
              <a:rPr lang="es-ES" sz="2000" dirty="0">
                <a:latin typeface="Arial" panose="020B0604020202020204" pitchFamily="34" charset="0"/>
                <a:cs typeface="Arial" panose="020B0604020202020204" pitchFamily="34" charset="0"/>
              </a:rPr>
              <a:t>, Alta, Editar y Duplicar.</a:t>
            </a:r>
          </a:p>
          <a:p>
            <a:pPr lvl="2"/>
            <a:r>
              <a:rPr lang="es-ES" sz="2000" dirty="0">
                <a:latin typeface="Arial" panose="020B0604020202020204" pitchFamily="34" charset="0"/>
                <a:cs typeface="Arial" panose="020B0604020202020204" pitchFamily="34" charset="0"/>
              </a:rPr>
              <a:t>Gestión de recursos accesibles de forma asistida.</a:t>
            </a:r>
          </a:p>
          <a:p>
            <a:pPr lvl="2"/>
            <a:r>
              <a:rPr lang="es-ES" sz="2000" dirty="0">
                <a:latin typeface="Arial" panose="020B0604020202020204" pitchFamily="34" charset="0"/>
                <a:cs typeface="Arial" panose="020B0604020202020204" pitchFamily="34" charset="0"/>
              </a:rPr>
              <a:t>Distintos estilos y posicionamiento, sin necesidad de </a:t>
            </a:r>
            <a:r>
              <a:rPr lang="es-ES" sz="2000" dirty="0" err="1">
                <a:latin typeface="Arial" panose="020B0604020202020204" pitchFamily="34" charset="0"/>
                <a:cs typeface="Arial" panose="020B0604020202020204" pitchFamily="34" charset="0"/>
              </a:rPr>
              <a:t>css</a:t>
            </a:r>
            <a:r>
              <a:rPr lang="es-ES" sz="2000" dirty="0">
                <a:latin typeface="Arial" panose="020B0604020202020204" pitchFamily="34" charset="0"/>
                <a:cs typeface="Arial" panose="020B0604020202020204" pitchFamily="34" charset="0"/>
              </a:rPr>
              <a:t>.</a:t>
            </a:r>
          </a:p>
          <a:p>
            <a:pPr lvl="2"/>
            <a:r>
              <a:rPr lang="es-ES" sz="2000" dirty="0">
                <a:latin typeface="Arial" panose="020B0604020202020204" pitchFamily="34" charset="0"/>
                <a:cs typeface="Arial" panose="020B0604020202020204" pitchFamily="34" charset="0"/>
              </a:rPr>
              <a:t>Asignación automática de forma visual, sin necesidad de código.</a:t>
            </a:r>
          </a:p>
          <a:p>
            <a:pPr lvl="2"/>
            <a:r>
              <a:rPr lang="es-ES" sz="2000" dirty="0">
                <a:latin typeface="Arial" panose="020B0604020202020204" pitchFamily="34" charset="0"/>
                <a:cs typeface="Arial" panose="020B0604020202020204" pitchFamily="34" charset="0"/>
              </a:rPr>
              <a:t>Detección y resolución de conflictos.</a:t>
            </a:r>
          </a:p>
          <a:p>
            <a:pPr lvl="2"/>
            <a:r>
              <a:rPr lang="es-ES" sz="2000" dirty="0">
                <a:latin typeface="Arial" panose="020B0604020202020204" pitchFamily="34" charset="0"/>
                <a:cs typeface="Arial" panose="020B0604020202020204" pitchFamily="34" charset="0"/>
              </a:rPr>
              <a:t>Configuración personalizada del panel y sus funciones.</a:t>
            </a:r>
          </a:p>
          <a:p>
            <a:pPr lvl="2"/>
            <a:r>
              <a:rPr lang="es-ES" sz="2000" dirty="0">
                <a:latin typeface="Arial" panose="020B0604020202020204" pitchFamily="34" charset="0"/>
                <a:cs typeface="Arial" panose="020B0604020202020204" pitchFamily="34" charset="0"/>
              </a:rPr>
              <a:t>Visualización del trabajo en desarrollo, sin necesidad de publicar.</a:t>
            </a:r>
          </a:p>
        </p:txBody>
      </p:sp>
      <p:sp>
        <p:nvSpPr>
          <p:cNvPr id="8" name="Rectángulo 7">
            <a:extLst>
              <a:ext uri="{FF2B5EF4-FFF2-40B4-BE49-F238E27FC236}">
                <a16:creationId xmlns:a16="http://schemas.microsoft.com/office/drawing/2014/main" id="{FEBEC56B-2E16-4B14-B8F0-5B0ABB2AABCD}"/>
              </a:ext>
            </a:extLst>
          </p:cNvPr>
          <p:cNvSpPr/>
          <p:nvPr/>
        </p:nvSpPr>
        <p:spPr>
          <a:xfrm>
            <a:off x="837828" y="1042545"/>
            <a:ext cx="9011762" cy="523220"/>
          </a:xfrm>
          <a:prstGeom prst="rect">
            <a:avLst/>
          </a:prstGeom>
        </p:spPr>
        <p:txBody>
          <a:bodyPr wrap="square">
            <a:spAutoFit/>
          </a:bodyPr>
          <a:lstStyle/>
          <a:p>
            <a:pPr marL="239712" lvl="1" indent="0">
              <a:buNone/>
            </a:pPr>
            <a:r>
              <a:rPr lang="es-ES" sz="2800" dirty="0">
                <a:latin typeface="Arial" panose="020B0604020202020204" pitchFamily="34" charset="0"/>
                <a:cs typeface="Arial" panose="020B0604020202020204" pitchFamily="34" charset="0"/>
              </a:rPr>
              <a:t>Sus principales herramientas  ESCRITORIO son:</a:t>
            </a:r>
          </a:p>
        </p:txBody>
      </p:sp>
      <p:sp>
        <p:nvSpPr>
          <p:cNvPr id="9" name="Rectángulo 8">
            <a:extLst>
              <a:ext uri="{FF2B5EF4-FFF2-40B4-BE49-F238E27FC236}">
                <a16:creationId xmlns:a16="http://schemas.microsoft.com/office/drawing/2014/main" id="{B3209D52-88A5-42E0-852F-AA136CA2149B}"/>
              </a:ext>
            </a:extLst>
          </p:cNvPr>
          <p:cNvSpPr/>
          <p:nvPr/>
        </p:nvSpPr>
        <p:spPr>
          <a:xfrm>
            <a:off x="3500899" y="4743428"/>
            <a:ext cx="8712968" cy="1938992"/>
          </a:xfrm>
          <a:prstGeom prst="rect">
            <a:avLst/>
          </a:prstGeom>
        </p:spPr>
        <p:txBody>
          <a:bodyPr wrap="square">
            <a:spAutoFit/>
          </a:bodyPr>
          <a:lstStyle/>
          <a:p>
            <a:pPr lvl="2"/>
            <a:r>
              <a:rPr lang="es-ES" sz="2000" dirty="0">
                <a:latin typeface="Arial" panose="020B0604020202020204" pitchFamily="34" charset="0"/>
                <a:cs typeface="Arial" panose="020B0604020202020204" pitchFamily="34" charset="0"/>
              </a:rPr>
              <a:t>Próximamente:</a:t>
            </a:r>
          </a:p>
          <a:p>
            <a:pPr lvl="2"/>
            <a:endParaRPr lang="es-ES" sz="20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s-ES" sz="2000" dirty="0">
                <a:latin typeface="Arial" panose="020B0604020202020204" pitchFamily="34" charset="0"/>
                <a:cs typeface="Arial" panose="020B0604020202020204" pitchFamily="34" charset="0"/>
              </a:rPr>
              <a:t>Convierte y optimiza multimedia de forma automática.</a:t>
            </a:r>
          </a:p>
          <a:p>
            <a:pPr marL="1257300" lvl="2" indent="-342900">
              <a:buFont typeface="Arial" panose="020B0604020202020204" pitchFamily="34" charset="0"/>
              <a:buChar char="•"/>
            </a:pPr>
            <a:r>
              <a:rPr lang="es-ES" sz="2000" dirty="0">
                <a:latin typeface="Arial" panose="020B0604020202020204" pitchFamily="34" charset="0"/>
                <a:cs typeface="Arial" panose="020B0604020202020204" pitchFamily="34" charset="0"/>
              </a:rPr>
              <a:t>Plugin Easy </a:t>
            </a:r>
            <a:r>
              <a:rPr lang="es-ES" sz="2000" dirty="0" err="1">
                <a:latin typeface="Arial" panose="020B0604020202020204" pitchFamily="34" charset="0"/>
                <a:cs typeface="Arial" panose="020B0604020202020204" pitchFamily="34" charset="0"/>
              </a:rPr>
              <a:t>Read</a:t>
            </a:r>
            <a:r>
              <a:rPr lang="es-ES" sz="2000" dirty="0">
                <a:latin typeface="Arial" panose="020B0604020202020204" pitchFamily="34" charset="0"/>
                <a:cs typeface="Arial" panose="020B0604020202020204" pitchFamily="34" charset="0"/>
              </a:rPr>
              <a:t> and </a:t>
            </a:r>
            <a:r>
              <a:rPr lang="es-ES" sz="2000" dirty="0" err="1">
                <a:latin typeface="Arial" panose="020B0604020202020204" pitchFamily="34" charset="0"/>
                <a:cs typeface="Arial" panose="020B0604020202020204" pitchFamily="34" charset="0"/>
              </a:rPr>
              <a:t>Pictograms</a:t>
            </a:r>
            <a:r>
              <a:rPr lang="es-ES" sz="2000" dirty="0">
                <a:latin typeface="Arial" panose="020B0604020202020204" pitchFamily="34" charset="0"/>
                <a:cs typeface="Arial" panose="020B0604020202020204" pitchFamily="34" charset="0"/>
              </a:rPr>
              <a:t> blocks </a:t>
            </a:r>
            <a:r>
              <a:rPr lang="es-ES" sz="2000" dirty="0" err="1">
                <a:latin typeface="Arial" panose="020B0604020202020204" pitchFamily="34" charset="0"/>
                <a:cs typeface="Arial" panose="020B0604020202020204" pitchFamily="34" charset="0"/>
              </a:rPr>
              <a:t>for</a:t>
            </a:r>
            <a:r>
              <a:rPr lang="es-ES" sz="2000" dirty="0">
                <a:latin typeface="Arial" panose="020B0604020202020204" pitchFamily="34" charset="0"/>
                <a:cs typeface="Arial" panose="020B0604020202020204" pitchFamily="34" charset="0"/>
              </a:rPr>
              <a:t> Gutenberg.</a:t>
            </a:r>
          </a:p>
          <a:p>
            <a:pPr marL="1257300" lvl="2" indent="-342900">
              <a:buFont typeface="Arial" panose="020B0604020202020204" pitchFamily="34" charset="0"/>
              <a:buChar char="•"/>
            </a:pPr>
            <a:r>
              <a:rPr lang="es-ES" sz="2000" dirty="0">
                <a:latin typeface="Arial" panose="020B0604020202020204" pitchFamily="34" charset="0"/>
                <a:cs typeface="Arial" panose="020B0604020202020204" pitchFamily="34" charset="0"/>
              </a:rPr>
              <a:t>Biblioteca de recursos de la Accesibilidad.</a:t>
            </a:r>
          </a:p>
          <a:p>
            <a:pPr marL="1257300" lvl="2" indent="-342900">
              <a:buFont typeface="Arial" panose="020B0604020202020204" pitchFamily="34" charset="0"/>
              <a:buChar char="•"/>
            </a:pPr>
            <a:r>
              <a:rPr lang="es-ES" sz="2000" dirty="0">
                <a:latin typeface="Arial" panose="020B0604020202020204" pitchFamily="34" charset="0"/>
                <a:cs typeface="Arial" panose="020B0604020202020204" pitchFamily="34" charset="0"/>
              </a:rPr>
              <a:t>Importar / Exportar = Implementación en temas y plugins</a:t>
            </a:r>
          </a:p>
        </p:txBody>
      </p:sp>
      <p:pic>
        <p:nvPicPr>
          <p:cNvPr id="13" name="Imagen 12">
            <a:extLst>
              <a:ext uri="{FF2B5EF4-FFF2-40B4-BE49-F238E27FC236}">
                <a16:creationId xmlns:a16="http://schemas.microsoft.com/office/drawing/2014/main" id="{37591273-1CD6-4C38-863F-D061BD46DDA9}"/>
              </a:ext>
            </a:extLst>
          </p:cNvPr>
          <p:cNvPicPr>
            <a:picLocks noChangeAspect="1"/>
          </p:cNvPicPr>
          <p:nvPr/>
        </p:nvPicPr>
        <p:blipFill rotWithShape="1">
          <a:blip r:embed="rId4">
            <a:extLst>
              <a:ext uri="{28A0092B-C50C-407E-A947-70E740481C1C}">
                <a14:useLocalDpi xmlns:a14="http://schemas.microsoft.com/office/drawing/2010/main" val="0"/>
              </a:ext>
            </a:extLst>
          </a:blip>
          <a:srcRect l="19257" t="2302"/>
          <a:stretch/>
        </p:blipFill>
        <p:spPr>
          <a:xfrm>
            <a:off x="0" y="1783047"/>
            <a:ext cx="4035148" cy="2886275"/>
          </a:xfrm>
          <a:prstGeom prst="rect">
            <a:avLst/>
          </a:prstGeom>
        </p:spPr>
      </p:pic>
      <p:pic>
        <p:nvPicPr>
          <p:cNvPr id="17" name="Imagen 16">
            <a:extLst>
              <a:ext uri="{FF2B5EF4-FFF2-40B4-BE49-F238E27FC236}">
                <a16:creationId xmlns:a16="http://schemas.microsoft.com/office/drawing/2014/main" id="{0F5C2704-DCDF-42A5-86A5-76C15002B2C6}"/>
              </a:ext>
            </a:extLst>
          </p:cNvPr>
          <p:cNvPicPr>
            <a:picLocks noChangeAspect="1"/>
          </p:cNvPicPr>
          <p:nvPr/>
        </p:nvPicPr>
        <p:blipFill rotWithShape="1">
          <a:blip r:embed="rId5">
            <a:extLst>
              <a:ext uri="{28A0092B-C50C-407E-A947-70E740481C1C}">
                <a14:useLocalDpi xmlns:a14="http://schemas.microsoft.com/office/drawing/2010/main" val="0"/>
              </a:ext>
            </a:extLst>
          </a:blip>
          <a:srcRect l="6462" t="-456" r="39833" b="456"/>
          <a:stretch/>
        </p:blipFill>
        <p:spPr>
          <a:xfrm>
            <a:off x="0" y="4657607"/>
            <a:ext cx="1629916" cy="2201576"/>
          </a:xfrm>
          <a:prstGeom prst="rect">
            <a:avLst/>
          </a:prstGeom>
        </p:spPr>
      </p:pic>
    </p:spTree>
    <p:extLst>
      <p:ext uri="{BB962C8B-B14F-4D97-AF65-F5344CB8AC3E}">
        <p14:creationId xmlns:p14="http://schemas.microsoft.com/office/powerpoint/2010/main" val="31968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6A971-CE8B-46C8-B544-A42872F97530}"/>
              </a:ext>
            </a:extLst>
          </p:cNvPr>
          <p:cNvSpPr>
            <a:spLocks noGrp="1"/>
          </p:cNvSpPr>
          <p:nvPr>
            <p:ph type="title"/>
          </p:nvPr>
        </p:nvSpPr>
        <p:spPr>
          <a:xfrm>
            <a:off x="189756" y="96203"/>
            <a:ext cx="9144001" cy="746498"/>
          </a:xfrm>
        </p:spPr>
        <p:txBody>
          <a:bodyPr>
            <a:noAutofit/>
          </a:bodyPr>
          <a:lstStyle/>
          <a:p>
            <a:r>
              <a:rPr lang="es-ES" sz="5400" dirty="0">
                <a:latin typeface="Arial" panose="020B0604020202020204" pitchFamily="34" charset="0"/>
                <a:cs typeface="Arial" panose="020B0604020202020204" pitchFamily="34" charset="0"/>
              </a:rPr>
              <a:t>¿Por donde empezar?</a:t>
            </a:r>
          </a:p>
        </p:txBody>
      </p:sp>
      <p:pic>
        <p:nvPicPr>
          <p:cNvPr id="5" name="Marcador de contenido 4">
            <a:extLst>
              <a:ext uri="{FF2B5EF4-FFF2-40B4-BE49-F238E27FC236}">
                <a16:creationId xmlns:a16="http://schemas.microsoft.com/office/drawing/2014/main" id="{5F4D1B79-1BDE-450E-8D94-DCCA0026C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884" y="1988840"/>
            <a:ext cx="8932611" cy="2372725"/>
          </a:xfrm>
        </p:spPr>
      </p:pic>
      <p:sp>
        <p:nvSpPr>
          <p:cNvPr id="6" name="Título 1">
            <a:extLst>
              <a:ext uri="{FF2B5EF4-FFF2-40B4-BE49-F238E27FC236}">
                <a16:creationId xmlns:a16="http://schemas.microsoft.com/office/drawing/2014/main" id="{559B88EA-F456-41E3-9F4B-A5A12FED68DA}"/>
              </a:ext>
            </a:extLst>
          </p:cNvPr>
          <p:cNvSpPr txBox="1">
            <a:spLocks/>
          </p:cNvSpPr>
          <p:nvPr/>
        </p:nvSpPr>
        <p:spPr>
          <a:xfrm>
            <a:off x="-301167" y="928840"/>
            <a:ext cx="12791157" cy="7464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ES" dirty="0">
                <a:latin typeface="Arial" panose="020B0604020202020204" pitchFamily="34" charset="0"/>
                <a:cs typeface="Arial" panose="020B0604020202020204" pitchFamily="34" charset="0"/>
              </a:rPr>
              <a:t>Empieza por donde quieras, lo importante es empezar.</a:t>
            </a:r>
          </a:p>
        </p:txBody>
      </p:sp>
      <p:pic>
        <p:nvPicPr>
          <p:cNvPr id="8" name="Imagen 7">
            <a:extLst>
              <a:ext uri="{FF2B5EF4-FFF2-40B4-BE49-F238E27FC236}">
                <a16:creationId xmlns:a16="http://schemas.microsoft.com/office/drawing/2014/main" id="{B2A7D140-07D8-43B2-A3CA-82A5255B4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6900" y="4928417"/>
            <a:ext cx="1788515" cy="2529100"/>
          </a:xfrm>
          <a:prstGeom prst="rect">
            <a:avLst/>
          </a:prstGeom>
        </p:spPr>
      </p:pic>
      <p:sp>
        <p:nvSpPr>
          <p:cNvPr id="7" name="Título 1">
            <a:extLst>
              <a:ext uri="{FF2B5EF4-FFF2-40B4-BE49-F238E27FC236}">
                <a16:creationId xmlns:a16="http://schemas.microsoft.com/office/drawing/2014/main" id="{8B3FA3BC-9494-45A1-8BFD-96927B52857C}"/>
              </a:ext>
            </a:extLst>
          </p:cNvPr>
          <p:cNvSpPr txBox="1">
            <a:spLocks/>
          </p:cNvSpPr>
          <p:nvPr/>
        </p:nvSpPr>
        <p:spPr>
          <a:xfrm>
            <a:off x="-602332" y="5694796"/>
            <a:ext cx="12379657" cy="99634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ES" dirty="0">
                <a:latin typeface="Arial" panose="020B0604020202020204" pitchFamily="34" charset="0"/>
                <a:cs typeface="Arial" panose="020B0604020202020204" pitchFamily="34" charset="0"/>
              </a:rPr>
              <a:t>Pásate por el stand de Estudio Inclusivo,</a:t>
            </a:r>
          </a:p>
          <a:p>
            <a:pPr algn="ctr"/>
            <a:r>
              <a:rPr lang="es-ES" dirty="0">
                <a:latin typeface="Arial" panose="020B0604020202020204" pitchFamily="34" charset="0"/>
                <a:cs typeface="Arial" panose="020B0604020202020204" pitchFamily="34" charset="0"/>
              </a:rPr>
              <a:t>te ayudaremos a vender Accesibilidad Universal.</a:t>
            </a:r>
          </a:p>
        </p:txBody>
      </p:sp>
      <p:sp>
        <p:nvSpPr>
          <p:cNvPr id="9" name="CuadroTexto 8">
            <a:extLst>
              <a:ext uri="{FF2B5EF4-FFF2-40B4-BE49-F238E27FC236}">
                <a16:creationId xmlns:a16="http://schemas.microsoft.com/office/drawing/2014/main" id="{CF06C7C5-5724-416F-BFB4-F5372506D7E0}"/>
              </a:ext>
            </a:extLst>
          </p:cNvPr>
          <p:cNvSpPr txBox="1"/>
          <p:nvPr/>
        </p:nvSpPr>
        <p:spPr>
          <a:xfrm>
            <a:off x="1339823" y="4551127"/>
            <a:ext cx="8856984" cy="954107"/>
          </a:xfrm>
          <a:prstGeom prst="rect">
            <a:avLst/>
          </a:prstGeom>
          <a:noFill/>
        </p:spPr>
        <p:txBody>
          <a:bodyPr wrap="square" rtlCol="0">
            <a:spAutoFit/>
          </a:bodyPr>
          <a:lstStyle/>
          <a:p>
            <a:r>
              <a:rPr lang="es-ES" sz="2800" i="1" dirty="0">
                <a:latin typeface="Arial" panose="020B0604020202020204" pitchFamily="34" charset="0"/>
                <a:cs typeface="Arial" panose="020B0604020202020204" pitchFamily="34" charset="0"/>
              </a:rPr>
              <a:t>“ Tenemos el código fuente para cambiar el mundo… </a:t>
            </a:r>
          </a:p>
          <a:p>
            <a:pPr algn="ctr"/>
            <a:r>
              <a:rPr lang="es-ES" sz="2800" i="1" dirty="0">
                <a:latin typeface="Arial" panose="020B0604020202020204" pitchFamily="34" charset="0"/>
                <a:cs typeface="Arial" panose="020B0604020202020204" pitchFamily="34" charset="0"/>
              </a:rPr>
              <a:t>¿lo cambiamos? ”</a:t>
            </a:r>
          </a:p>
        </p:txBody>
      </p:sp>
    </p:spTree>
    <p:extLst>
      <p:ext uri="{BB962C8B-B14F-4D97-AF65-F5344CB8AC3E}">
        <p14:creationId xmlns:p14="http://schemas.microsoft.com/office/powerpoint/2010/main" val="42306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298F616-99F6-42DD-BF4A-2D8038DD8D96}"/>
              </a:ext>
            </a:extLst>
          </p:cNvPr>
          <p:cNvSpPr>
            <a:spLocks noGrp="1"/>
          </p:cNvSpPr>
          <p:nvPr>
            <p:ph type="ctrTitle"/>
          </p:nvPr>
        </p:nvSpPr>
        <p:spPr>
          <a:xfrm>
            <a:off x="189756" y="188640"/>
            <a:ext cx="8856984" cy="2015480"/>
          </a:xfrm>
        </p:spPr>
        <p:txBody>
          <a:bodyPr/>
          <a:lstStyle/>
          <a:p>
            <a:r>
              <a:rPr lang="es-ES" dirty="0"/>
              <a:t>INCLUSIÓN LABORAL</a:t>
            </a:r>
          </a:p>
        </p:txBody>
      </p:sp>
      <p:sp>
        <p:nvSpPr>
          <p:cNvPr id="4" name="Subtítulo 3">
            <a:extLst>
              <a:ext uri="{FF2B5EF4-FFF2-40B4-BE49-F238E27FC236}">
                <a16:creationId xmlns:a16="http://schemas.microsoft.com/office/drawing/2014/main" id="{51B5180F-257A-4BC8-9F9C-F0640EB46E40}"/>
              </a:ext>
            </a:extLst>
          </p:cNvPr>
          <p:cNvSpPr>
            <a:spLocks noGrp="1"/>
          </p:cNvSpPr>
          <p:nvPr>
            <p:ph type="subTitle" idx="1"/>
          </p:nvPr>
        </p:nvSpPr>
        <p:spPr>
          <a:xfrm>
            <a:off x="1100011" y="2285129"/>
            <a:ext cx="6875449" cy="792088"/>
          </a:xfrm>
        </p:spPr>
        <p:txBody>
          <a:bodyPr>
            <a:normAutofit/>
          </a:bodyPr>
          <a:lstStyle/>
          <a:p>
            <a:r>
              <a:rPr lang="es-ES" sz="3200" b="1" cap="none" dirty="0">
                <a:solidFill>
                  <a:schemeClr val="accent3"/>
                </a:solidFill>
                <a:latin typeface="Arial" panose="020B0604020202020204" pitchFamily="34" charset="0"/>
                <a:cs typeface="Arial" panose="020B0604020202020204" pitchFamily="34" charset="0"/>
              </a:rPr>
              <a:t>EL PODER DE LA DIGNIDAD</a:t>
            </a:r>
          </a:p>
        </p:txBody>
      </p:sp>
      <p:pic>
        <p:nvPicPr>
          <p:cNvPr id="6" name="Imagen 5">
            <a:extLst>
              <a:ext uri="{FF2B5EF4-FFF2-40B4-BE49-F238E27FC236}">
                <a16:creationId xmlns:a16="http://schemas.microsoft.com/office/drawing/2014/main" id="{E4CD931B-EEEA-4392-9276-9DDF76273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729" y="675485"/>
            <a:ext cx="2571217" cy="2571217"/>
          </a:xfrm>
          <a:prstGeom prst="rect">
            <a:avLst/>
          </a:prstGeom>
        </p:spPr>
      </p:pic>
      <p:pic>
        <p:nvPicPr>
          <p:cNvPr id="9" name="Imagen 8">
            <a:extLst>
              <a:ext uri="{FF2B5EF4-FFF2-40B4-BE49-F238E27FC236}">
                <a16:creationId xmlns:a16="http://schemas.microsoft.com/office/drawing/2014/main" id="{C15A768C-3D21-4A2E-A491-D287E48E7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1246" y="3077217"/>
            <a:ext cx="5058967" cy="2918636"/>
          </a:xfrm>
          <a:prstGeom prst="rect">
            <a:avLst/>
          </a:prstGeom>
        </p:spPr>
      </p:pic>
      <p:pic>
        <p:nvPicPr>
          <p:cNvPr id="11" name="Imagen 10">
            <a:extLst>
              <a:ext uri="{FF2B5EF4-FFF2-40B4-BE49-F238E27FC236}">
                <a16:creationId xmlns:a16="http://schemas.microsoft.com/office/drawing/2014/main" id="{982BB56C-18B9-448B-BF24-204A0A412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40" y="3068960"/>
            <a:ext cx="4902806" cy="2880320"/>
          </a:xfrm>
          <a:prstGeom prst="rect">
            <a:avLst/>
          </a:prstGeom>
        </p:spPr>
      </p:pic>
      <p:sp>
        <p:nvSpPr>
          <p:cNvPr id="8" name="CuadroTexto 7">
            <a:extLst>
              <a:ext uri="{FF2B5EF4-FFF2-40B4-BE49-F238E27FC236}">
                <a16:creationId xmlns:a16="http://schemas.microsoft.com/office/drawing/2014/main" id="{942889D1-6332-4385-B3A5-1463B75CFADE}"/>
              </a:ext>
            </a:extLst>
          </p:cNvPr>
          <p:cNvSpPr txBox="1"/>
          <p:nvPr/>
        </p:nvSpPr>
        <p:spPr>
          <a:xfrm>
            <a:off x="189756" y="13972"/>
            <a:ext cx="11192010" cy="830997"/>
          </a:xfrm>
          <a:prstGeom prst="rect">
            <a:avLst/>
          </a:prstGeom>
          <a:noFill/>
        </p:spPr>
        <p:txBody>
          <a:bodyPr wrap="square" rtlCol="0">
            <a:spAutoFit/>
          </a:bodyPr>
          <a:lstStyle/>
          <a:p>
            <a:r>
              <a:rPr lang="es-ES" sz="2400" i="1" dirty="0">
                <a:latin typeface="Arial" panose="020B0604020202020204" pitchFamily="34" charset="0"/>
                <a:cs typeface="Arial" panose="020B0604020202020204" pitchFamily="34" charset="0"/>
              </a:rPr>
              <a:t>“ Las personas con disCAPACIDAD NO damos pena.</a:t>
            </a:r>
          </a:p>
          <a:p>
            <a:r>
              <a:rPr lang="es-ES" sz="2400" i="1" dirty="0">
                <a:latin typeface="Arial" panose="020B0604020202020204" pitchFamily="34" charset="0"/>
                <a:cs typeface="Arial" panose="020B0604020202020204" pitchFamily="34" charset="0"/>
              </a:rPr>
              <a:t>PENA dan las personas que no entiendan la DIVERSIDAD en un mundo global”</a:t>
            </a:r>
          </a:p>
        </p:txBody>
      </p:sp>
      <p:sp>
        <p:nvSpPr>
          <p:cNvPr id="10" name="CuadroTexto 9">
            <a:extLst>
              <a:ext uri="{FF2B5EF4-FFF2-40B4-BE49-F238E27FC236}">
                <a16:creationId xmlns:a16="http://schemas.microsoft.com/office/drawing/2014/main" id="{AEC46E3B-6E11-42CC-A7DA-177151334572}"/>
              </a:ext>
            </a:extLst>
          </p:cNvPr>
          <p:cNvSpPr txBox="1"/>
          <p:nvPr/>
        </p:nvSpPr>
        <p:spPr>
          <a:xfrm>
            <a:off x="582694" y="6093296"/>
            <a:ext cx="9937104" cy="461665"/>
          </a:xfrm>
          <a:prstGeom prst="rect">
            <a:avLst/>
          </a:prstGeom>
          <a:noFill/>
        </p:spPr>
        <p:txBody>
          <a:bodyPr wrap="square" rtlCol="0">
            <a:spAutoFit/>
          </a:bodyPr>
          <a:lstStyle/>
          <a:p>
            <a:r>
              <a:rPr lang="es-ES" sz="2400" i="1" dirty="0">
                <a:latin typeface="Arial" panose="020B0604020202020204" pitchFamily="34" charset="0"/>
                <a:cs typeface="Arial" panose="020B0604020202020204" pitchFamily="34" charset="0"/>
              </a:rPr>
              <a:t>La inclusión laboral en diversidad no es solo el futuro, sino presente.</a:t>
            </a:r>
          </a:p>
        </p:txBody>
      </p:sp>
    </p:spTree>
    <p:extLst>
      <p:ext uri="{BB962C8B-B14F-4D97-AF65-F5344CB8AC3E}">
        <p14:creationId xmlns:p14="http://schemas.microsoft.com/office/powerpoint/2010/main" val="16997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6355E-CA0D-45D1-B447-4E42FDCCBDE1}"/>
              </a:ext>
            </a:extLst>
          </p:cNvPr>
          <p:cNvSpPr>
            <a:spLocks noGrp="1"/>
          </p:cNvSpPr>
          <p:nvPr>
            <p:ph type="title"/>
          </p:nvPr>
        </p:nvSpPr>
        <p:spPr>
          <a:xfrm>
            <a:off x="693812" y="6009439"/>
            <a:ext cx="10801200" cy="726410"/>
          </a:xfrm>
        </p:spPr>
        <p:txBody>
          <a:bodyPr>
            <a:normAutofit/>
          </a:bodyPr>
          <a:lstStyle/>
          <a:p>
            <a:pPr algn="ctr"/>
            <a:r>
              <a:rPr lang="es-ES" sz="4000" dirty="0">
                <a:latin typeface="Arial" panose="020B0604020202020204" pitchFamily="34" charset="0"/>
                <a:cs typeface="Arial" panose="020B0604020202020204" pitchFamily="34" charset="0"/>
              </a:rPr>
              <a:t>¡ HACEMOS, NO DECIMOS !</a:t>
            </a:r>
          </a:p>
        </p:txBody>
      </p:sp>
      <p:sp>
        <p:nvSpPr>
          <p:cNvPr id="3" name="Título 1">
            <a:extLst>
              <a:ext uri="{FF2B5EF4-FFF2-40B4-BE49-F238E27FC236}">
                <a16:creationId xmlns:a16="http://schemas.microsoft.com/office/drawing/2014/main" id="{2A6EA63A-700D-435E-A92C-6D1F0C3E84BA}"/>
              </a:ext>
            </a:extLst>
          </p:cNvPr>
          <p:cNvSpPr txBox="1">
            <a:spLocks/>
          </p:cNvSpPr>
          <p:nvPr/>
        </p:nvSpPr>
        <p:spPr>
          <a:xfrm>
            <a:off x="693812" y="1148741"/>
            <a:ext cx="10801200" cy="46119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s-ES" sz="2000" dirty="0">
                <a:latin typeface="Arial" panose="020B0604020202020204" pitchFamily="34" charset="0"/>
                <a:cs typeface="Arial" panose="020B0604020202020204" pitchFamily="34" charset="0"/>
              </a:rPr>
              <a:t>Las nuevas tecnologías también permiten crear herramientas y protocolos de trabajo que permiten acceder al mundo laboral a quienes por su naturaleza encuentran muchas dificultades para ello.</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Aunque somos diversos y distintos también tenemos muchas cosas en común, el desarrollo profesional, la capacidad de conseguir los medios para asegurar nuestra supervivencia, la fuerza interior que nos da la dignidad de poder contribuir a la sociedad en que vivimos, son comunes al ser humano. Por eso en Estudio Inclusivo desarrollamos nuestro trabajo con un equipo que persigue armonizar su diversidad, aprovechando las capacidades de cada uno, apoyando al los compañeros que lo necesitan e incentivando la creatividad, iniciativa y colaboración.</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Para nosotros esto es una gran parte de la innovación que hemos emprendido. Es un camino lleno de retos y superación personal donde se viven momentos difíciles y al mismo tiempo muy gratificante, pues cada día es un logro y lleva a un mañana lleno de esperanza para todos nosotros.</a:t>
            </a:r>
          </a:p>
        </p:txBody>
      </p:sp>
      <p:sp>
        <p:nvSpPr>
          <p:cNvPr id="4" name="Título 1">
            <a:extLst>
              <a:ext uri="{FF2B5EF4-FFF2-40B4-BE49-F238E27FC236}">
                <a16:creationId xmlns:a16="http://schemas.microsoft.com/office/drawing/2014/main" id="{4040C655-44B3-421C-8D66-C079DFE0622E}"/>
              </a:ext>
            </a:extLst>
          </p:cNvPr>
          <p:cNvSpPr txBox="1">
            <a:spLocks/>
          </p:cNvSpPr>
          <p:nvPr/>
        </p:nvSpPr>
        <p:spPr>
          <a:xfrm>
            <a:off x="117748" y="116632"/>
            <a:ext cx="11665296" cy="7833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INCLUSIÓN, Intervenciones: </a:t>
            </a:r>
            <a:r>
              <a:rPr lang="es-ES" sz="4000" dirty="0"/>
              <a:t>Isabel Rodriguez</a:t>
            </a:r>
            <a:r>
              <a:rPr lang="es-E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174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506B25D2-895A-42BC-8059-41B853AEB9B3}"/>
              </a:ext>
            </a:extLst>
          </p:cNvPr>
          <p:cNvSpPr txBox="1">
            <a:spLocks/>
          </p:cNvSpPr>
          <p:nvPr/>
        </p:nvSpPr>
        <p:spPr>
          <a:xfrm>
            <a:off x="117748" y="116632"/>
            <a:ext cx="11665296" cy="7833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INCLUSIÓN, Intervenciones:</a:t>
            </a:r>
          </a:p>
        </p:txBody>
      </p:sp>
      <p:sp>
        <p:nvSpPr>
          <p:cNvPr id="6" name="Rectángulo 5">
            <a:extLst>
              <a:ext uri="{FF2B5EF4-FFF2-40B4-BE49-F238E27FC236}">
                <a16:creationId xmlns:a16="http://schemas.microsoft.com/office/drawing/2014/main" id="{83B33B25-0216-4BA7-B95C-AA91C35EAB74}"/>
              </a:ext>
            </a:extLst>
          </p:cNvPr>
          <p:cNvSpPr/>
          <p:nvPr/>
        </p:nvSpPr>
        <p:spPr>
          <a:xfrm>
            <a:off x="405780" y="3600542"/>
            <a:ext cx="8064896" cy="287219"/>
          </a:xfrm>
          <a:prstGeom prst="rect">
            <a:avLst/>
          </a:prstGeom>
        </p:spPr>
        <p:txBody>
          <a:bodyPr vert="horz" lIns="91440" tIns="45720" rIns="91440" bIns="45720" rtlCol="0" anchor="b">
            <a:noAutofit/>
          </a:bodyPr>
          <a:lstStyle/>
          <a:p>
            <a:pPr>
              <a:lnSpc>
                <a:spcPct val="90000"/>
              </a:lnSpc>
              <a:spcBef>
                <a:spcPct val="0"/>
              </a:spcBef>
            </a:pPr>
            <a:r>
              <a:rPr lang="es-ES" sz="2400" spc="100" dirty="0">
                <a:latin typeface="Arial" panose="020B0604020202020204" pitchFamily="34" charset="0"/>
                <a:ea typeface="+mj-ea"/>
                <a:cs typeface="Arial" panose="020B0604020202020204" pitchFamily="34" charset="0"/>
              </a:rPr>
              <a:t>No somos los únicos, ni en España, ni en el mundo.</a:t>
            </a:r>
          </a:p>
        </p:txBody>
      </p:sp>
      <p:sp>
        <p:nvSpPr>
          <p:cNvPr id="7" name="Rectángulo 6">
            <a:extLst>
              <a:ext uri="{FF2B5EF4-FFF2-40B4-BE49-F238E27FC236}">
                <a16:creationId xmlns:a16="http://schemas.microsoft.com/office/drawing/2014/main" id="{E8C53483-431A-46AE-9BE4-AB3ABA25A10A}"/>
              </a:ext>
            </a:extLst>
          </p:cNvPr>
          <p:cNvSpPr/>
          <p:nvPr/>
        </p:nvSpPr>
        <p:spPr>
          <a:xfrm>
            <a:off x="1413892" y="5949280"/>
            <a:ext cx="7920880" cy="369332"/>
          </a:xfrm>
          <a:prstGeom prst="rect">
            <a:avLst/>
          </a:prstGeom>
        </p:spPr>
        <p:txBody>
          <a:bodyPr wrap="square">
            <a:spAutoFit/>
          </a:bodyPr>
          <a:lstStyle/>
          <a:p>
            <a:r>
              <a:rPr lang="es-ES" dirty="0">
                <a:latin typeface="Arial" panose="020B0604020202020204" pitchFamily="34" charset="0"/>
                <a:cs typeface="Arial" panose="020B0604020202020204" pitchFamily="34" charset="0"/>
              </a:rPr>
              <a:t>En el mundo: Costa Rica, personas sordas trabajando con WordPress.</a:t>
            </a:r>
          </a:p>
        </p:txBody>
      </p:sp>
      <p:pic>
        <p:nvPicPr>
          <p:cNvPr id="9" name="Imagen 8">
            <a:extLst>
              <a:ext uri="{FF2B5EF4-FFF2-40B4-BE49-F238E27FC236}">
                <a16:creationId xmlns:a16="http://schemas.microsoft.com/office/drawing/2014/main" id="{0E115237-2DD6-476E-B3E7-248ACB49EDE5}"/>
              </a:ext>
            </a:extLst>
          </p:cNvPr>
          <p:cNvPicPr>
            <a:picLocks noChangeAspect="1"/>
          </p:cNvPicPr>
          <p:nvPr/>
        </p:nvPicPr>
        <p:blipFill rotWithShape="1">
          <a:blip r:embed="rId2">
            <a:extLst>
              <a:ext uri="{28A0092B-C50C-407E-A947-70E740481C1C}">
                <a14:useLocalDpi xmlns:a14="http://schemas.microsoft.com/office/drawing/2010/main" val="0"/>
              </a:ext>
            </a:extLst>
          </a:blip>
          <a:srcRect l="19485" t="8940" r="65750" b="50000"/>
          <a:stretch/>
        </p:blipFill>
        <p:spPr>
          <a:xfrm>
            <a:off x="1413892" y="4321899"/>
            <a:ext cx="864096" cy="979309"/>
          </a:xfrm>
          <a:prstGeom prst="rect">
            <a:avLst/>
          </a:prstGeom>
        </p:spPr>
      </p:pic>
      <p:sp>
        <p:nvSpPr>
          <p:cNvPr id="10" name="Rectángulo 9">
            <a:extLst>
              <a:ext uri="{FF2B5EF4-FFF2-40B4-BE49-F238E27FC236}">
                <a16:creationId xmlns:a16="http://schemas.microsoft.com/office/drawing/2014/main" id="{F418850A-D0FC-4BB1-95B5-9E89758DEDED}"/>
              </a:ext>
            </a:extLst>
          </p:cNvPr>
          <p:cNvSpPr/>
          <p:nvPr/>
        </p:nvSpPr>
        <p:spPr>
          <a:xfrm>
            <a:off x="2494012" y="4321899"/>
            <a:ext cx="6092825" cy="923330"/>
          </a:xfrm>
          <a:prstGeom prst="rect">
            <a:avLst/>
          </a:prstGeom>
        </p:spPr>
        <p:txBody>
          <a:bodyPr>
            <a:spAutoFit/>
          </a:bodyPr>
          <a:lstStyle/>
          <a:p>
            <a:r>
              <a:rPr lang="es-ES" dirty="0">
                <a:latin typeface="Arial" panose="020B0604020202020204" pitchFamily="34" charset="0"/>
                <a:cs typeface="Arial" panose="020B0604020202020204" pitchFamily="34" charset="0"/>
              </a:rPr>
              <a:t>En España: </a:t>
            </a:r>
          </a:p>
          <a:p>
            <a:r>
              <a:rPr lang="es-ES" dirty="0">
                <a:latin typeface="Arial" panose="020B0604020202020204" pitchFamily="34" charset="0"/>
                <a:cs typeface="Arial" panose="020B0604020202020204" pitchFamily="34" charset="0"/>
                <a:hlinkClick r:id="rId3"/>
              </a:rPr>
              <a:t>Juan Regueras Sánchez</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Técnico de Sistemas y Speaker de Cloud Info</a:t>
            </a:r>
          </a:p>
        </p:txBody>
      </p:sp>
      <p:sp>
        <p:nvSpPr>
          <p:cNvPr id="11" name="CuadroTexto 10">
            <a:extLst>
              <a:ext uri="{FF2B5EF4-FFF2-40B4-BE49-F238E27FC236}">
                <a16:creationId xmlns:a16="http://schemas.microsoft.com/office/drawing/2014/main" id="{94A9F794-5CF3-488D-967E-B0BA7A3C3274}"/>
              </a:ext>
            </a:extLst>
          </p:cNvPr>
          <p:cNvSpPr txBox="1"/>
          <p:nvPr/>
        </p:nvSpPr>
        <p:spPr>
          <a:xfrm>
            <a:off x="2277988" y="1410455"/>
            <a:ext cx="3755005" cy="1200329"/>
          </a:xfrm>
          <a:prstGeom prst="rect">
            <a:avLst/>
          </a:prstGeom>
          <a:noFill/>
        </p:spPr>
        <p:txBody>
          <a:bodyPr wrap="square" rtlCol="0">
            <a:spAutoFit/>
          </a:bodyPr>
          <a:lstStyle/>
          <a:p>
            <a:r>
              <a:rPr lang="es-ES" dirty="0"/>
              <a:t>Marcos Jimenez Solsona</a:t>
            </a:r>
          </a:p>
          <a:p>
            <a:r>
              <a:rPr lang="es-ES" dirty="0"/>
              <a:t>Socio y Responsable de Accesibilidad</a:t>
            </a:r>
            <a:br>
              <a:rPr lang="es-ES" dirty="0"/>
            </a:br>
            <a:endParaRPr lang="es-ES" dirty="0"/>
          </a:p>
          <a:p>
            <a:r>
              <a:rPr lang="es-ES" dirty="0"/>
              <a:t>marcos@estudioinclusivo.com</a:t>
            </a:r>
          </a:p>
        </p:txBody>
      </p:sp>
      <p:pic>
        <p:nvPicPr>
          <p:cNvPr id="12" name="Imagen 11">
            <a:extLst>
              <a:ext uri="{FF2B5EF4-FFF2-40B4-BE49-F238E27FC236}">
                <a16:creationId xmlns:a16="http://schemas.microsoft.com/office/drawing/2014/main" id="{E67DA3E8-C479-445E-AAD9-2C6E7CFC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1146892"/>
            <a:ext cx="1478395" cy="1663194"/>
          </a:xfrm>
          <a:prstGeom prst="rect">
            <a:avLst/>
          </a:prstGeom>
          <a:scene3d>
            <a:camera prst="perspectiveContrastingRightFacing">
              <a:rot lat="623785" lon="19800000" rev="213211"/>
            </a:camera>
            <a:lightRig rig="soft" dir="t"/>
          </a:scene3d>
          <a:sp3d extrusionH="31750" contourW="57150" prstMaterial="metal">
            <a:bevelT w="19050"/>
            <a:bevelB w="19050"/>
          </a:sp3d>
        </p:spPr>
      </p:pic>
      <p:pic>
        <p:nvPicPr>
          <p:cNvPr id="13" name="Imagen 12">
            <a:extLst>
              <a:ext uri="{FF2B5EF4-FFF2-40B4-BE49-F238E27FC236}">
                <a16:creationId xmlns:a16="http://schemas.microsoft.com/office/drawing/2014/main" id="{3EA90982-BE84-48EF-88E3-49AA9654CD06}"/>
              </a:ext>
            </a:extLst>
          </p:cNvPr>
          <p:cNvPicPr>
            <a:picLocks noChangeAspect="1"/>
          </p:cNvPicPr>
          <p:nvPr/>
        </p:nvPicPr>
        <p:blipFill>
          <a:blip r:embed="rId5"/>
          <a:stretch>
            <a:fillRect/>
          </a:stretch>
        </p:blipFill>
        <p:spPr>
          <a:xfrm>
            <a:off x="9694812" y="1075054"/>
            <a:ext cx="1656184" cy="1820537"/>
          </a:xfrm>
          <a:prstGeom prst="rect">
            <a:avLst/>
          </a:prstGeom>
          <a:scene3d>
            <a:camera prst="perspectiveContrastingRightFacing">
              <a:rot lat="602826" lon="2400000" rev="267210"/>
            </a:camera>
            <a:lightRig rig="soft" dir="t"/>
          </a:scene3d>
          <a:sp3d extrusionH="31750" contourW="57150" prstMaterial="metal">
            <a:bevelT w="19050"/>
            <a:bevelB w="19050"/>
          </a:sp3d>
        </p:spPr>
      </p:pic>
      <p:sp>
        <p:nvSpPr>
          <p:cNvPr id="14" name="CuadroTexto 13">
            <a:extLst>
              <a:ext uri="{FF2B5EF4-FFF2-40B4-BE49-F238E27FC236}">
                <a16:creationId xmlns:a16="http://schemas.microsoft.com/office/drawing/2014/main" id="{6BE4A1BD-F868-4322-B749-F14BFDCB9EA4}"/>
              </a:ext>
            </a:extLst>
          </p:cNvPr>
          <p:cNvSpPr txBox="1"/>
          <p:nvPr/>
        </p:nvSpPr>
        <p:spPr>
          <a:xfrm>
            <a:off x="6697362" y="1335772"/>
            <a:ext cx="2997450" cy="1200329"/>
          </a:xfrm>
          <a:prstGeom prst="rect">
            <a:avLst/>
          </a:prstGeom>
          <a:noFill/>
        </p:spPr>
        <p:txBody>
          <a:bodyPr wrap="square" rtlCol="0">
            <a:spAutoFit/>
          </a:bodyPr>
          <a:lstStyle/>
          <a:p>
            <a:r>
              <a:rPr lang="es-ES" dirty="0"/>
              <a:t>Danna </a:t>
            </a:r>
            <a:r>
              <a:rPr lang="es-ES" dirty="0" err="1"/>
              <a:t>Lopez</a:t>
            </a:r>
            <a:endParaRPr lang="es-ES" dirty="0"/>
          </a:p>
          <a:p>
            <a:r>
              <a:rPr lang="es-ES" dirty="0"/>
              <a:t>Responsable de Psicología.</a:t>
            </a:r>
            <a:br>
              <a:rPr lang="es-ES" dirty="0"/>
            </a:br>
            <a:endParaRPr lang="es-ES" dirty="0"/>
          </a:p>
          <a:p>
            <a:r>
              <a:rPr lang="es-ES" dirty="0"/>
              <a:t>danna@estudioinclusivo.com</a:t>
            </a: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FAA581-FD5C-4CA2-B484-ECE3DC22E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60" y="332656"/>
            <a:ext cx="5568618" cy="4176464"/>
          </a:xfrm>
          <a:prstGeom prst="rect">
            <a:avLst/>
          </a:prstGeom>
        </p:spPr>
      </p:pic>
      <p:pic>
        <p:nvPicPr>
          <p:cNvPr id="1026" name="Picture 2" descr="https://estudioinclusivo.com/wp-content/themes/temahijo/images/equipo/8.jpg">
            <a:extLst>
              <a:ext uri="{FF2B5EF4-FFF2-40B4-BE49-F238E27FC236}">
                <a16:creationId xmlns:a16="http://schemas.microsoft.com/office/drawing/2014/main" id="{ABEC8EA4-B1A2-4A4E-86BA-D1D024509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785" y="332656"/>
            <a:ext cx="2378828" cy="417489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219617B-C159-45A5-B5B6-2D9789E60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612" y="331259"/>
            <a:ext cx="2485653" cy="2512096"/>
          </a:xfrm>
          <a:prstGeom prst="rect">
            <a:avLst/>
          </a:prstGeom>
        </p:spPr>
      </p:pic>
      <p:pic>
        <p:nvPicPr>
          <p:cNvPr id="5" name="Imagen 4">
            <a:extLst>
              <a:ext uri="{FF2B5EF4-FFF2-40B4-BE49-F238E27FC236}">
                <a16:creationId xmlns:a16="http://schemas.microsoft.com/office/drawing/2014/main" id="{C18B6F5B-82E7-4AB7-AE1D-BE98DEB844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3982" y="5473707"/>
            <a:ext cx="2353831" cy="1219200"/>
          </a:xfrm>
          <a:prstGeom prst="rect">
            <a:avLst/>
          </a:prstGeom>
        </p:spPr>
      </p:pic>
      <p:sp>
        <p:nvSpPr>
          <p:cNvPr id="7" name="Rectángulo 6">
            <a:extLst>
              <a:ext uri="{FF2B5EF4-FFF2-40B4-BE49-F238E27FC236}">
                <a16:creationId xmlns:a16="http://schemas.microsoft.com/office/drawing/2014/main" id="{FB60D11E-CBD9-48B7-84F3-D3924F429420}"/>
              </a:ext>
            </a:extLst>
          </p:cNvPr>
          <p:cNvSpPr/>
          <p:nvPr/>
        </p:nvSpPr>
        <p:spPr>
          <a:xfrm>
            <a:off x="117301" y="4658099"/>
            <a:ext cx="10079331" cy="1631216"/>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La parte del equipo de Estudio Inclusivo que se quedo en “casa” cuidándola:</a:t>
            </a:r>
          </a:p>
          <a:p>
            <a:endParaRPr lang="es-E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Miquel Sanjuan, Responsable de Diseño.</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Carlos Palomar, </a:t>
            </a:r>
            <a:r>
              <a:rPr lang="es-ES" sz="2000" dirty="0" err="1">
                <a:latin typeface="Arial" panose="020B0604020202020204" pitchFamily="34" charset="0"/>
                <a:cs typeface="Arial" panose="020B0604020202020204" pitchFamily="34" charset="0"/>
              </a:rPr>
              <a:t>Tec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Sup</a:t>
            </a:r>
            <a:r>
              <a:rPr lang="es-ES" sz="2000" dirty="0">
                <a:latin typeface="Arial" panose="020B0604020202020204" pitchFamily="34" charset="0"/>
                <a:cs typeface="Arial" panose="020B0604020202020204" pitchFamily="34" charset="0"/>
              </a:rPr>
              <a:t>. de informática y Responsable de mantenimientos.</a:t>
            </a:r>
          </a:p>
          <a:p>
            <a:pPr marL="742950" lvl="1"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Gilbert Rodríguez, Programador y responsable de proyectos.</a:t>
            </a:r>
          </a:p>
        </p:txBody>
      </p:sp>
    </p:spTree>
    <p:extLst>
      <p:ext uri="{BB962C8B-B14F-4D97-AF65-F5344CB8AC3E}">
        <p14:creationId xmlns:p14="http://schemas.microsoft.com/office/powerpoint/2010/main" val="5939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A7CA001-D0F7-4F26-819D-C3C1F654D09F}"/>
              </a:ext>
            </a:extLst>
          </p:cNvPr>
          <p:cNvPicPr>
            <a:picLocks noChangeAspect="1"/>
          </p:cNvPicPr>
          <p:nvPr/>
        </p:nvPicPr>
        <p:blipFill>
          <a:blip r:embed="rId3"/>
          <a:stretch>
            <a:fillRect/>
          </a:stretch>
        </p:blipFill>
        <p:spPr>
          <a:xfrm>
            <a:off x="8980029" y="3512172"/>
            <a:ext cx="1421317" cy="1562363"/>
          </a:xfrm>
          <a:prstGeom prst="rect">
            <a:avLst/>
          </a:prstGeom>
          <a:scene3d>
            <a:camera prst="perspectiveContrastingRightFacing">
              <a:rot lat="602826" lon="2400000" rev="267210"/>
            </a:camera>
            <a:lightRig rig="soft" dir="t"/>
          </a:scene3d>
          <a:sp3d extrusionH="31750" contourW="57150" prstMaterial="metal">
            <a:bevelT w="19050"/>
            <a:bevelB w="19050"/>
          </a:sp3d>
        </p:spPr>
      </p:pic>
      <p:sp>
        <p:nvSpPr>
          <p:cNvPr id="5" name="Título 4">
            <a:extLst>
              <a:ext uri="{FF2B5EF4-FFF2-40B4-BE49-F238E27FC236}">
                <a16:creationId xmlns:a16="http://schemas.microsoft.com/office/drawing/2014/main" id="{9D560704-CBAD-4035-A767-E8C7019DFA2D}"/>
              </a:ext>
            </a:extLst>
          </p:cNvPr>
          <p:cNvSpPr>
            <a:spLocks noGrp="1"/>
          </p:cNvSpPr>
          <p:nvPr>
            <p:ph type="ctrTitle"/>
          </p:nvPr>
        </p:nvSpPr>
        <p:spPr>
          <a:xfrm>
            <a:off x="511006" y="165093"/>
            <a:ext cx="10009112" cy="1008112"/>
          </a:xfrm>
        </p:spPr>
        <p:txBody>
          <a:bodyPr>
            <a:normAutofit/>
          </a:bodyPr>
          <a:lstStyle/>
          <a:p>
            <a:pPr algn="ctr"/>
            <a:r>
              <a:rPr lang="es-ES" dirty="0"/>
              <a:t>¡¡ </a:t>
            </a:r>
            <a:r>
              <a:rPr lang="es-ES" dirty="0" err="1"/>
              <a:t>Eskerrik</a:t>
            </a:r>
            <a:r>
              <a:rPr lang="es-ES" dirty="0"/>
              <a:t> </a:t>
            </a:r>
            <a:r>
              <a:rPr lang="es-ES" dirty="0" err="1"/>
              <a:t>asko</a:t>
            </a:r>
            <a:r>
              <a:rPr lang="es-ES" dirty="0"/>
              <a:t> </a:t>
            </a:r>
            <a:r>
              <a:rPr lang="es-ES" dirty="0" err="1"/>
              <a:t>Irun</a:t>
            </a:r>
            <a:r>
              <a:rPr lang="es-ES" dirty="0"/>
              <a:t> !!</a:t>
            </a:r>
          </a:p>
        </p:txBody>
      </p:sp>
      <p:sp>
        <p:nvSpPr>
          <p:cNvPr id="3" name="Subtítulo 2">
            <a:extLst>
              <a:ext uri="{FF2B5EF4-FFF2-40B4-BE49-F238E27FC236}">
                <a16:creationId xmlns:a16="http://schemas.microsoft.com/office/drawing/2014/main" id="{872BC2AE-07F9-4952-9148-53CBDEA3C128}"/>
              </a:ext>
            </a:extLst>
          </p:cNvPr>
          <p:cNvSpPr>
            <a:spLocks noGrp="1"/>
          </p:cNvSpPr>
          <p:nvPr>
            <p:ph type="subTitle" idx="1"/>
          </p:nvPr>
        </p:nvSpPr>
        <p:spPr>
          <a:xfrm>
            <a:off x="771117" y="5798280"/>
            <a:ext cx="8208912" cy="572616"/>
          </a:xfrm>
        </p:spPr>
        <p:txBody>
          <a:bodyPr>
            <a:noAutofit/>
          </a:bodyPr>
          <a:lstStyle/>
          <a:p>
            <a:r>
              <a:rPr lang="es-ES" sz="4400" b="1" cap="none" dirty="0">
                <a:solidFill>
                  <a:schemeClr val="accent3"/>
                </a:solidFill>
                <a:latin typeface="Arial" panose="020B0604020202020204" pitchFamily="34" charset="0"/>
                <a:cs typeface="Arial" panose="020B0604020202020204" pitchFamily="34" charset="0"/>
              </a:rPr>
              <a:t>www.EstudioInclusivo.Com</a:t>
            </a:r>
          </a:p>
        </p:txBody>
      </p:sp>
      <p:pic>
        <p:nvPicPr>
          <p:cNvPr id="6" name="Imagen 5">
            <a:extLst>
              <a:ext uri="{FF2B5EF4-FFF2-40B4-BE49-F238E27FC236}">
                <a16:creationId xmlns:a16="http://schemas.microsoft.com/office/drawing/2014/main" id="{5F772A33-C28D-4153-9B3A-953DAA1CF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3982" y="5473707"/>
            <a:ext cx="2353831" cy="1219200"/>
          </a:xfrm>
          <a:prstGeom prst="rect">
            <a:avLst/>
          </a:prstGeom>
        </p:spPr>
      </p:pic>
      <p:pic>
        <p:nvPicPr>
          <p:cNvPr id="7" name="Imagen 6">
            <a:extLst>
              <a:ext uri="{FF2B5EF4-FFF2-40B4-BE49-F238E27FC236}">
                <a16:creationId xmlns:a16="http://schemas.microsoft.com/office/drawing/2014/main" id="{C25E1D04-B97E-4E8F-959B-5E7A59B29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93" y="1385008"/>
            <a:ext cx="1404882" cy="1572272"/>
          </a:xfrm>
          <a:prstGeom prst="rect">
            <a:avLst/>
          </a:prstGeom>
          <a:scene3d>
            <a:camera prst="perspectiveContrastingRightFacing">
              <a:rot lat="623785" lon="19800000" rev="213211"/>
            </a:camera>
            <a:lightRig rig="soft" dir="t"/>
          </a:scene3d>
          <a:sp3d extrusionH="31750" contourW="57150" prstMaterial="metal">
            <a:bevelT w="19050"/>
            <a:bevelB w="19050"/>
          </a:sp3d>
        </p:spPr>
      </p:pic>
      <p:pic>
        <p:nvPicPr>
          <p:cNvPr id="10" name="Imagen 9">
            <a:extLst>
              <a:ext uri="{FF2B5EF4-FFF2-40B4-BE49-F238E27FC236}">
                <a16:creationId xmlns:a16="http://schemas.microsoft.com/office/drawing/2014/main" id="{017B4F10-6992-4653-9B16-225A082962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7846" y="1285936"/>
            <a:ext cx="1572272" cy="1572272"/>
          </a:xfrm>
          <a:prstGeom prst="rect">
            <a:avLst/>
          </a:prstGeom>
          <a:scene3d>
            <a:camera prst="perspectiveContrastingRightFacing">
              <a:rot lat="602826" lon="2400000" rev="267210"/>
            </a:camera>
            <a:lightRig rig="soft" dir="t"/>
          </a:scene3d>
          <a:sp3d extrusionH="31750" contourW="57150" prstMaterial="metal">
            <a:bevelT w="19050"/>
            <a:bevelB w="19050"/>
          </a:sp3d>
        </p:spPr>
      </p:pic>
      <p:sp>
        <p:nvSpPr>
          <p:cNvPr id="11" name="CuadroTexto 10">
            <a:extLst>
              <a:ext uri="{FF2B5EF4-FFF2-40B4-BE49-F238E27FC236}">
                <a16:creationId xmlns:a16="http://schemas.microsoft.com/office/drawing/2014/main" id="{8393F174-6521-4A14-906C-346C2DB8504B}"/>
              </a:ext>
            </a:extLst>
          </p:cNvPr>
          <p:cNvSpPr txBox="1"/>
          <p:nvPr/>
        </p:nvSpPr>
        <p:spPr>
          <a:xfrm>
            <a:off x="1917948" y="1570980"/>
            <a:ext cx="3240360" cy="1200329"/>
          </a:xfrm>
          <a:prstGeom prst="rect">
            <a:avLst/>
          </a:prstGeom>
          <a:noFill/>
        </p:spPr>
        <p:txBody>
          <a:bodyPr wrap="square" rtlCol="0">
            <a:spAutoFit/>
          </a:bodyPr>
          <a:lstStyle/>
          <a:p>
            <a:r>
              <a:rPr lang="es-ES" dirty="0"/>
              <a:t>Isabel Rodriguez </a:t>
            </a:r>
            <a:r>
              <a:rPr lang="es-ES" dirty="0" err="1"/>
              <a:t>Domenech</a:t>
            </a:r>
            <a:endParaRPr lang="es-ES" dirty="0"/>
          </a:p>
          <a:p>
            <a:r>
              <a:rPr lang="es-ES" dirty="0"/>
              <a:t>Gerente y socia </a:t>
            </a:r>
            <a:r>
              <a:rPr lang="es-ES" dirty="0" err="1"/>
              <a:t>co-fundadora</a:t>
            </a:r>
            <a:r>
              <a:rPr lang="es-ES" dirty="0"/>
              <a:t>.</a:t>
            </a:r>
            <a:br>
              <a:rPr lang="es-ES" dirty="0"/>
            </a:br>
            <a:endParaRPr lang="es-ES" dirty="0"/>
          </a:p>
          <a:p>
            <a:r>
              <a:rPr lang="es-ES" dirty="0"/>
              <a:t>Isabel@estudioinclusivo.com</a:t>
            </a:r>
          </a:p>
        </p:txBody>
      </p:sp>
      <p:sp>
        <p:nvSpPr>
          <p:cNvPr id="12" name="CuadroTexto 11">
            <a:extLst>
              <a:ext uri="{FF2B5EF4-FFF2-40B4-BE49-F238E27FC236}">
                <a16:creationId xmlns:a16="http://schemas.microsoft.com/office/drawing/2014/main" id="{E1322457-F52E-42FC-8CFF-3B55AE09AA76}"/>
              </a:ext>
            </a:extLst>
          </p:cNvPr>
          <p:cNvSpPr txBox="1"/>
          <p:nvPr/>
        </p:nvSpPr>
        <p:spPr>
          <a:xfrm>
            <a:off x="6064740" y="1570980"/>
            <a:ext cx="2883106" cy="1200329"/>
          </a:xfrm>
          <a:prstGeom prst="rect">
            <a:avLst/>
          </a:prstGeom>
          <a:noFill/>
        </p:spPr>
        <p:txBody>
          <a:bodyPr wrap="square" rtlCol="0">
            <a:spAutoFit/>
          </a:bodyPr>
          <a:lstStyle/>
          <a:p>
            <a:r>
              <a:rPr lang="es-ES" dirty="0"/>
              <a:t>Javier Hernandez Padilla</a:t>
            </a:r>
          </a:p>
          <a:p>
            <a:r>
              <a:rPr lang="es-ES" dirty="0"/>
              <a:t>Socio </a:t>
            </a:r>
            <a:r>
              <a:rPr lang="es-ES" dirty="0" err="1"/>
              <a:t>co-fundador</a:t>
            </a:r>
            <a:r>
              <a:rPr lang="es-ES" dirty="0"/>
              <a:t>.</a:t>
            </a:r>
            <a:br>
              <a:rPr lang="es-ES" dirty="0"/>
            </a:br>
            <a:endParaRPr lang="es-ES" dirty="0"/>
          </a:p>
          <a:p>
            <a:r>
              <a:rPr lang="es-ES" dirty="0"/>
              <a:t>javi@estudioinclusivo.com</a:t>
            </a:r>
          </a:p>
        </p:txBody>
      </p:sp>
      <p:sp>
        <p:nvSpPr>
          <p:cNvPr id="15" name="CuadroTexto 14">
            <a:extLst>
              <a:ext uri="{FF2B5EF4-FFF2-40B4-BE49-F238E27FC236}">
                <a16:creationId xmlns:a16="http://schemas.microsoft.com/office/drawing/2014/main" id="{899111F3-8CF1-4420-88CE-B4FE72A29908}"/>
              </a:ext>
            </a:extLst>
          </p:cNvPr>
          <p:cNvSpPr txBox="1"/>
          <p:nvPr/>
        </p:nvSpPr>
        <p:spPr>
          <a:xfrm>
            <a:off x="1760557" y="3684630"/>
            <a:ext cx="3755005" cy="1200329"/>
          </a:xfrm>
          <a:prstGeom prst="rect">
            <a:avLst/>
          </a:prstGeom>
          <a:noFill/>
        </p:spPr>
        <p:txBody>
          <a:bodyPr wrap="square" rtlCol="0">
            <a:spAutoFit/>
          </a:bodyPr>
          <a:lstStyle/>
          <a:p>
            <a:r>
              <a:rPr lang="es-ES" dirty="0"/>
              <a:t>Marcos Jimenez Solsona</a:t>
            </a:r>
          </a:p>
          <a:p>
            <a:r>
              <a:rPr lang="es-ES" dirty="0"/>
              <a:t>Socio y Responsable de Accesibilidad</a:t>
            </a:r>
            <a:br>
              <a:rPr lang="es-ES" dirty="0"/>
            </a:br>
            <a:endParaRPr lang="es-ES" dirty="0"/>
          </a:p>
          <a:p>
            <a:r>
              <a:rPr lang="es-ES" dirty="0"/>
              <a:t>marcos@estudioinclusivo.com</a:t>
            </a:r>
          </a:p>
        </p:txBody>
      </p:sp>
      <p:sp>
        <p:nvSpPr>
          <p:cNvPr id="16" name="CuadroTexto 15">
            <a:extLst>
              <a:ext uri="{FF2B5EF4-FFF2-40B4-BE49-F238E27FC236}">
                <a16:creationId xmlns:a16="http://schemas.microsoft.com/office/drawing/2014/main" id="{157BFB96-3FBB-4B20-9232-068F808327B2}"/>
              </a:ext>
            </a:extLst>
          </p:cNvPr>
          <p:cNvSpPr txBox="1"/>
          <p:nvPr/>
        </p:nvSpPr>
        <p:spPr>
          <a:xfrm>
            <a:off x="5950397" y="3633465"/>
            <a:ext cx="2997450" cy="1200329"/>
          </a:xfrm>
          <a:prstGeom prst="rect">
            <a:avLst/>
          </a:prstGeom>
          <a:noFill/>
        </p:spPr>
        <p:txBody>
          <a:bodyPr wrap="square" rtlCol="0">
            <a:spAutoFit/>
          </a:bodyPr>
          <a:lstStyle/>
          <a:p>
            <a:r>
              <a:rPr lang="es-ES" dirty="0"/>
              <a:t>Danna </a:t>
            </a:r>
            <a:r>
              <a:rPr lang="es-ES" dirty="0" err="1"/>
              <a:t>Lopez</a:t>
            </a:r>
            <a:endParaRPr lang="es-ES" dirty="0"/>
          </a:p>
          <a:p>
            <a:r>
              <a:rPr lang="es-ES" dirty="0"/>
              <a:t>Responsable de Psicología.</a:t>
            </a:r>
            <a:br>
              <a:rPr lang="es-ES" dirty="0"/>
            </a:br>
            <a:endParaRPr lang="es-ES" dirty="0"/>
          </a:p>
          <a:p>
            <a:r>
              <a:rPr lang="es-ES" dirty="0"/>
              <a:t>danna@estudioinclusivo.com</a:t>
            </a:r>
          </a:p>
        </p:txBody>
      </p:sp>
      <p:pic>
        <p:nvPicPr>
          <p:cNvPr id="18" name="Imagen 17">
            <a:extLst>
              <a:ext uri="{FF2B5EF4-FFF2-40B4-BE49-F238E27FC236}">
                <a16:creationId xmlns:a16="http://schemas.microsoft.com/office/drawing/2014/main" id="{408DB550-DAD3-405C-ADC6-EFAAFEAB4A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93" y="3402032"/>
            <a:ext cx="1478395" cy="1663194"/>
          </a:xfrm>
          <a:prstGeom prst="rect">
            <a:avLst/>
          </a:prstGeom>
          <a:scene3d>
            <a:camera prst="perspectiveContrastingRightFacing">
              <a:rot lat="623785" lon="19800000" rev="213211"/>
            </a:camera>
            <a:lightRig rig="soft" dir="t"/>
          </a:scene3d>
          <a:sp3d extrusionH="31750" contourW="57150" prstMaterial="metal">
            <a:bevelT w="19050"/>
            <a:bevelB w="19050"/>
          </a:sp3d>
        </p:spPr>
      </p:pic>
    </p:spTree>
    <p:extLst>
      <p:ext uri="{BB962C8B-B14F-4D97-AF65-F5344CB8AC3E}">
        <p14:creationId xmlns:p14="http://schemas.microsoft.com/office/powerpoint/2010/main" val="16990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6FF61F-34DC-4F77-8919-EE1AC2877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833" y="806252"/>
            <a:ext cx="3940228" cy="2127723"/>
          </a:xfrm>
          <a:prstGeom prst="rect">
            <a:avLst/>
          </a:prstGeom>
        </p:spPr>
      </p:pic>
      <p:pic>
        <p:nvPicPr>
          <p:cNvPr id="7" name="Imagen 6">
            <a:extLst>
              <a:ext uri="{FF2B5EF4-FFF2-40B4-BE49-F238E27FC236}">
                <a16:creationId xmlns:a16="http://schemas.microsoft.com/office/drawing/2014/main" id="{2182FD99-F16A-40F3-AF93-7CB890899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1066"/>
            <a:ext cx="5230316" cy="3697997"/>
          </a:xfrm>
          <a:prstGeom prst="rect">
            <a:avLst/>
          </a:prstGeom>
        </p:spPr>
      </p:pic>
      <p:sp>
        <p:nvSpPr>
          <p:cNvPr id="5" name="Título 4">
            <a:extLst>
              <a:ext uri="{FF2B5EF4-FFF2-40B4-BE49-F238E27FC236}">
                <a16:creationId xmlns:a16="http://schemas.microsoft.com/office/drawing/2014/main" id="{9D560704-CBAD-4035-A767-E8C7019DFA2D}"/>
              </a:ext>
            </a:extLst>
          </p:cNvPr>
          <p:cNvSpPr>
            <a:spLocks noGrp="1"/>
          </p:cNvSpPr>
          <p:nvPr>
            <p:ph type="title"/>
          </p:nvPr>
        </p:nvSpPr>
        <p:spPr>
          <a:xfrm>
            <a:off x="134647" y="2498479"/>
            <a:ext cx="8928992" cy="1371600"/>
          </a:xfrm>
        </p:spPr>
        <p:txBody>
          <a:bodyPr>
            <a:normAutofit/>
          </a:bodyPr>
          <a:lstStyle/>
          <a:p>
            <a:r>
              <a:rPr lang="es-ES" dirty="0"/>
              <a:t>A las personas que hacen posible WC </a:t>
            </a:r>
            <a:r>
              <a:rPr lang="es-ES" dirty="0" err="1"/>
              <a:t>Irun</a:t>
            </a:r>
            <a:r>
              <a:rPr lang="es-ES" dirty="0"/>
              <a:t>…</a:t>
            </a:r>
            <a:br>
              <a:rPr lang="es-ES" dirty="0"/>
            </a:br>
            <a:endParaRPr lang="es-ES" dirty="0"/>
          </a:p>
        </p:txBody>
      </p:sp>
      <p:sp>
        <p:nvSpPr>
          <p:cNvPr id="8" name="CuadroTexto 7">
            <a:extLst>
              <a:ext uri="{FF2B5EF4-FFF2-40B4-BE49-F238E27FC236}">
                <a16:creationId xmlns:a16="http://schemas.microsoft.com/office/drawing/2014/main" id="{9C639045-0DD4-42A1-91F5-A5DBFAAC3FC8}"/>
              </a:ext>
            </a:extLst>
          </p:cNvPr>
          <p:cNvSpPr txBox="1"/>
          <p:nvPr/>
        </p:nvSpPr>
        <p:spPr>
          <a:xfrm>
            <a:off x="5230316" y="91194"/>
            <a:ext cx="4379080" cy="707886"/>
          </a:xfrm>
          <a:prstGeom prst="rect">
            <a:avLst/>
          </a:prstGeom>
          <a:noFill/>
        </p:spPr>
        <p:txBody>
          <a:bodyPr wrap="square" rtlCol="0">
            <a:spAutoFit/>
          </a:bodyPr>
          <a:lstStyle/>
          <a:p>
            <a:pPr algn="ctr"/>
            <a:r>
              <a:rPr lang="es-ES" sz="4000" dirty="0">
                <a:latin typeface="Arial" panose="020B0604020202020204" pitchFamily="34" charset="0"/>
                <a:cs typeface="Arial" panose="020B0604020202020204" pitchFamily="34" charset="0"/>
              </a:rPr>
              <a:t>A la comunidad…</a:t>
            </a:r>
          </a:p>
        </p:txBody>
      </p:sp>
      <p:sp>
        <p:nvSpPr>
          <p:cNvPr id="12" name="CuadroTexto 11">
            <a:extLst>
              <a:ext uri="{FF2B5EF4-FFF2-40B4-BE49-F238E27FC236}">
                <a16:creationId xmlns:a16="http://schemas.microsoft.com/office/drawing/2014/main" id="{9BFC1A94-7432-41C7-9AC4-FEF4ABD379DC}"/>
              </a:ext>
            </a:extLst>
          </p:cNvPr>
          <p:cNvSpPr txBox="1"/>
          <p:nvPr/>
        </p:nvSpPr>
        <p:spPr>
          <a:xfrm>
            <a:off x="5014292" y="4365104"/>
            <a:ext cx="7174533" cy="1938992"/>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Por ofrecer Lengua de signos a quien lo necesitara.</a:t>
            </a:r>
          </a:p>
          <a:p>
            <a:r>
              <a:rPr lang="es-ES" sz="2400" dirty="0">
                <a:latin typeface="Arial" panose="020B0604020202020204" pitchFamily="34" charset="0"/>
                <a:cs typeface="Arial" panose="020B0604020202020204" pitchFamily="34" charset="0"/>
              </a:rPr>
              <a:t>Por dar visibilidad a la accesibilidad e inclusión.</a:t>
            </a:r>
          </a:p>
          <a:p>
            <a:r>
              <a:rPr lang="es-ES" sz="2400" dirty="0">
                <a:latin typeface="Arial" panose="020B0604020202020204" pitchFamily="34" charset="0"/>
                <a:cs typeface="Arial" panose="020B0604020202020204" pitchFamily="34" charset="0"/>
              </a:rPr>
              <a:t>Por dar cabida al 48% de ponentes, “</a:t>
            </a:r>
            <a:r>
              <a:rPr lang="es-ES" sz="2400" dirty="0" err="1">
                <a:latin typeface="Arial" panose="020B0604020202020204" pitchFamily="34" charset="0"/>
                <a:cs typeface="Arial" panose="020B0604020202020204" pitchFamily="34" charset="0"/>
              </a:rPr>
              <a:t>novat@s</a:t>
            </a:r>
            <a:r>
              <a:rPr lang="es-ES" sz="2400" dirty="0">
                <a:latin typeface="Arial" panose="020B0604020202020204" pitchFamily="34" charset="0"/>
                <a:cs typeface="Arial" panose="020B0604020202020204" pitchFamily="34" charset="0"/>
              </a:rPr>
              <a:t>”.</a:t>
            </a:r>
          </a:p>
          <a:p>
            <a:r>
              <a:rPr lang="es-ES" sz="2400" dirty="0">
                <a:latin typeface="Arial" panose="020B0604020202020204" pitchFamily="34" charset="0"/>
                <a:cs typeface="Arial" panose="020B0604020202020204" pitchFamily="34" charset="0"/>
              </a:rPr>
              <a:t>Por ser abiertos a la innovación mundial, sin olvidarse de lo local.</a:t>
            </a:r>
          </a:p>
        </p:txBody>
      </p:sp>
      <p:sp>
        <p:nvSpPr>
          <p:cNvPr id="13" name="CuadroTexto 12">
            <a:extLst>
              <a:ext uri="{FF2B5EF4-FFF2-40B4-BE49-F238E27FC236}">
                <a16:creationId xmlns:a16="http://schemas.microsoft.com/office/drawing/2014/main" id="{C367C312-219F-47AD-BBF0-72D4DE90A664}"/>
              </a:ext>
            </a:extLst>
          </p:cNvPr>
          <p:cNvSpPr txBox="1"/>
          <p:nvPr/>
        </p:nvSpPr>
        <p:spPr>
          <a:xfrm>
            <a:off x="333772" y="1169456"/>
            <a:ext cx="8530743" cy="132343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Por demostrar que capacidad colaborativa es mayor que la competitiva.</a:t>
            </a:r>
          </a:p>
          <a:p>
            <a:r>
              <a:rPr lang="es-ES" sz="2000" dirty="0">
                <a:latin typeface="Arial" panose="020B0604020202020204" pitchFamily="34" charset="0"/>
                <a:cs typeface="Arial" panose="020B0604020202020204" pitchFamily="34" charset="0"/>
              </a:rPr>
              <a:t>Por los enormes esfuerzos por la accesibilidad en WP y Gutenberg.</a:t>
            </a:r>
          </a:p>
          <a:p>
            <a:r>
              <a:rPr lang="es-ES" sz="2000" dirty="0">
                <a:latin typeface="Arial" panose="020B0604020202020204" pitchFamily="34" charset="0"/>
                <a:cs typeface="Arial" panose="020B0604020202020204" pitchFamily="34" charset="0"/>
              </a:rPr>
              <a:t>Por ayudar y compartir conocimiento de enorme valor.</a:t>
            </a:r>
          </a:p>
          <a:p>
            <a:r>
              <a:rPr lang="es-ES" sz="2000" dirty="0">
                <a:latin typeface="Arial" panose="020B0604020202020204" pitchFamily="34" charset="0"/>
                <a:cs typeface="Arial" panose="020B0604020202020204" pitchFamily="34" charset="0"/>
              </a:rPr>
              <a:t>Por sus esfuerzos por la igualdad y la inclusión .</a:t>
            </a:r>
          </a:p>
        </p:txBody>
      </p:sp>
      <p:sp>
        <p:nvSpPr>
          <p:cNvPr id="14" name="Rectángulo 13">
            <a:extLst>
              <a:ext uri="{FF2B5EF4-FFF2-40B4-BE49-F238E27FC236}">
                <a16:creationId xmlns:a16="http://schemas.microsoft.com/office/drawing/2014/main" id="{93DE6997-539F-4A7F-BD8D-1E76001AD865}"/>
              </a:ext>
            </a:extLst>
          </p:cNvPr>
          <p:cNvSpPr/>
          <p:nvPr/>
        </p:nvSpPr>
        <p:spPr>
          <a:xfrm>
            <a:off x="189756" y="62873"/>
            <a:ext cx="4148893" cy="707886"/>
          </a:xfrm>
          <a:prstGeom prst="rect">
            <a:avLst/>
          </a:prstGeom>
        </p:spPr>
        <p:txBody>
          <a:bodyPr wrap="none">
            <a:spAutoFit/>
          </a:bodyPr>
          <a:lstStyle/>
          <a:p>
            <a:r>
              <a:rPr lang="es-ES" sz="4000" dirty="0">
                <a:latin typeface="Arial" panose="020B0604020202020204" pitchFamily="34" charset="0"/>
                <a:cs typeface="Arial" panose="020B0604020202020204" pitchFamily="34" charset="0"/>
              </a:rPr>
              <a:t>Agradecimientos:</a:t>
            </a:r>
          </a:p>
        </p:txBody>
      </p:sp>
      <p:sp>
        <p:nvSpPr>
          <p:cNvPr id="9" name="Título 4">
            <a:extLst>
              <a:ext uri="{FF2B5EF4-FFF2-40B4-BE49-F238E27FC236}">
                <a16:creationId xmlns:a16="http://schemas.microsoft.com/office/drawing/2014/main" id="{F19E620E-E6E9-4218-8E3C-47D218A5F4B6}"/>
              </a:ext>
            </a:extLst>
          </p:cNvPr>
          <p:cNvSpPr txBox="1">
            <a:spLocks/>
          </p:cNvSpPr>
          <p:nvPr/>
        </p:nvSpPr>
        <p:spPr>
          <a:xfrm>
            <a:off x="5429932" y="3109480"/>
            <a:ext cx="6100468" cy="1008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s-ES" dirty="0"/>
              <a:t>…¡¡ </a:t>
            </a:r>
            <a:r>
              <a:rPr lang="es-ES" dirty="0" err="1"/>
              <a:t>Eskerrik</a:t>
            </a:r>
            <a:r>
              <a:rPr lang="es-ES" dirty="0"/>
              <a:t> </a:t>
            </a:r>
            <a:r>
              <a:rPr lang="es-ES" dirty="0" err="1"/>
              <a:t>asko</a:t>
            </a:r>
            <a:r>
              <a:rPr lang="es-ES" dirty="0"/>
              <a:t> </a:t>
            </a:r>
            <a:r>
              <a:rPr lang="es-ES" dirty="0" err="1"/>
              <a:t>Irun</a:t>
            </a:r>
            <a:r>
              <a:rPr lang="es-ES" dirty="0"/>
              <a:t> !!</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05780" y="692695"/>
            <a:ext cx="11305256" cy="819471"/>
          </a:xfrm>
        </p:spPr>
        <p:txBody>
          <a:bodyPr rtlCol="0">
            <a:normAutofit/>
          </a:bodyPr>
          <a:lstStyle/>
          <a:p>
            <a:pPr algn="ctr" rtl="0"/>
            <a:r>
              <a:rPr lang="es-ES" sz="4000" dirty="0">
                <a:latin typeface="Arial" panose="020B0604020202020204" pitchFamily="34" charset="0"/>
                <a:cs typeface="Arial" panose="020B0604020202020204" pitchFamily="34" charset="0"/>
              </a:rPr>
              <a:t>Partes de la Ponencia:</a:t>
            </a:r>
          </a:p>
        </p:txBody>
      </p:sp>
      <p:sp>
        <p:nvSpPr>
          <p:cNvPr id="14" name="Marcador de posición de contenido 13"/>
          <p:cNvSpPr>
            <a:spLocks noGrp="1"/>
          </p:cNvSpPr>
          <p:nvPr>
            <p:ph idx="1"/>
          </p:nvPr>
        </p:nvSpPr>
        <p:spPr>
          <a:xfrm>
            <a:off x="405780" y="2204864"/>
            <a:ext cx="11539028" cy="4114801"/>
          </a:xfrm>
        </p:spPr>
        <p:txBody>
          <a:bodyPr rtlCol="0">
            <a:normAutofit/>
          </a:bodyPr>
          <a:lstStyle/>
          <a:p>
            <a:r>
              <a:rPr lang="es-ES" sz="3200" b="1" u="sng" dirty="0"/>
              <a:t>Diversidad y Globalización. </a:t>
            </a:r>
            <a:r>
              <a:rPr lang="es-ES" sz="3200" dirty="0"/>
              <a:t>La diversidad necesita accesibilidad</a:t>
            </a:r>
            <a:endParaRPr lang="es-ES" sz="3200" b="1" u="sng" dirty="0"/>
          </a:p>
          <a:p>
            <a:pPr rtl="0"/>
            <a:r>
              <a:rPr lang="es-ES" sz="3200" b="1" u="sng" dirty="0"/>
              <a:t>Soluciones existentes con WordPress</a:t>
            </a:r>
            <a:r>
              <a:rPr lang="es-ES" sz="3200" dirty="0"/>
              <a:t>, validadores, plugins, etc.</a:t>
            </a:r>
          </a:p>
          <a:p>
            <a:r>
              <a:rPr lang="es-ES" sz="3200" b="1" u="sng" dirty="0"/>
              <a:t>Llega la democratización: </a:t>
            </a:r>
            <a:r>
              <a:rPr lang="es-ES" sz="3200" dirty="0"/>
              <a:t>PAU, Plugin de Accesibilidad Universal.</a:t>
            </a:r>
          </a:p>
          <a:p>
            <a:pPr rtl="0"/>
            <a:r>
              <a:rPr lang="es-ES" sz="3200" b="1" u="sng" dirty="0"/>
              <a:t>Inclusión Laboral </a:t>
            </a:r>
            <a:r>
              <a:rPr lang="es-ES" sz="3200" dirty="0"/>
              <a:t>desarrollando con WordPress</a:t>
            </a:r>
          </a:p>
        </p:txBody>
      </p:sp>
      <p:pic>
        <p:nvPicPr>
          <p:cNvPr id="4" name="Imagen 3">
            <a:extLst>
              <a:ext uri="{FF2B5EF4-FFF2-40B4-BE49-F238E27FC236}">
                <a16:creationId xmlns:a16="http://schemas.microsoft.com/office/drawing/2014/main" id="{C6733EEC-13A2-4962-8FD9-26E94F4FC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1B79-4EEC-4980-9F8E-E7B9ACB3803C}"/>
              </a:ext>
            </a:extLst>
          </p:cNvPr>
          <p:cNvSpPr>
            <a:spLocks noGrp="1"/>
          </p:cNvSpPr>
          <p:nvPr>
            <p:ph type="title"/>
          </p:nvPr>
        </p:nvSpPr>
        <p:spPr>
          <a:xfrm>
            <a:off x="189756" y="456019"/>
            <a:ext cx="9144001" cy="771872"/>
          </a:xfrm>
        </p:spPr>
        <p:txBody>
          <a:bodyPr>
            <a:normAutofit/>
          </a:bodyPr>
          <a:lstStyle/>
          <a:p>
            <a:r>
              <a:rPr lang="es-ES" sz="4000" dirty="0">
                <a:latin typeface="Arial" panose="020B0604020202020204" pitchFamily="34" charset="0"/>
                <a:cs typeface="Arial" panose="020B0604020202020204" pitchFamily="34" charset="0"/>
              </a:rPr>
              <a:t>DIVERSIDAD Y GLOBALIZACIÓN</a:t>
            </a:r>
          </a:p>
        </p:txBody>
      </p:sp>
      <p:sp>
        <p:nvSpPr>
          <p:cNvPr id="3" name="Marcador de contenido 2">
            <a:extLst>
              <a:ext uri="{FF2B5EF4-FFF2-40B4-BE49-F238E27FC236}">
                <a16:creationId xmlns:a16="http://schemas.microsoft.com/office/drawing/2014/main" id="{F05B5B50-EE58-4D8B-938C-2496E617E233}"/>
              </a:ext>
            </a:extLst>
          </p:cNvPr>
          <p:cNvSpPr>
            <a:spLocks noGrp="1"/>
          </p:cNvSpPr>
          <p:nvPr>
            <p:ph idx="1"/>
          </p:nvPr>
        </p:nvSpPr>
        <p:spPr>
          <a:xfrm>
            <a:off x="765820" y="1904999"/>
            <a:ext cx="10513167" cy="4620345"/>
          </a:xfrm>
        </p:spPr>
        <p:txBody>
          <a:bodyPr>
            <a:noAutofit/>
          </a:bodyPr>
          <a:lstStyle/>
          <a:p>
            <a:pPr marL="0" indent="0">
              <a:buNone/>
            </a:pPr>
            <a:r>
              <a:rPr lang="es-ES" sz="2800" dirty="0">
                <a:latin typeface="Arial" panose="020B0604020202020204" pitchFamily="34" charset="0"/>
                <a:cs typeface="Arial" panose="020B0604020202020204" pitchFamily="34" charset="0"/>
              </a:rPr>
              <a:t>DIVERSIDAD:</a:t>
            </a:r>
          </a:p>
          <a:p>
            <a:r>
              <a:rPr lang="es-ES" sz="2800" dirty="0">
                <a:latin typeface="Arial" panose="020B0604020202020204" pitchFamily="34" charset="0"/>
                <a:cs typeface="Arial" panose="020B0604020202020204" pitchFamily="34" charset="0"/>
              </a:rPr>
              <a:t>Somos millones de puntos comunicados por combinaciones de 11 entre miles de  sustancias químicas, lo cual nos hace distintos a todos. Cada persona es distinta, única, la diversidad define nuestra naturaleza.</a:t>
            </a:r>
          </a:p>
          <a:p>
            <a:r>
              <a:rPr lang="es-ES" sz="2800" dirty="0">
                <a:latin typeface="Arial" panose="020B0604020202020204" pitchFamily="34" charset="0"/>
                <a:cs typeface="Arial" panose="020B0604020202020204" pitchFamily="34" charset="0"/>
              </a:rPr>
              <a:t>Las sociedades tienen establecido un comportamiento estandarizado alrededor de la media. Cuando alguien se desvía de esta, entran conceptos como discapacidad o amplias capacidades.</a:t>
            </a:r>
          </a:p>
          <a:p>
            <a:endParaRPr lang="es-ES" sz="28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0DEC173-4C81-4870-B111-EEDEDF21B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Tree>
    <p:extLst>
      <p:ext uri="{BB962C8B-B14F-4D97-AF65-F5344CB8AC3E}">
        <p14:creationId xmlns:p14="http://schemas.microsoft.com/office/powerpoint/2010/main" val="14751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E9CF65-46D9-4A98-ADAF-D58468628691}"/>
              </a:ext>
            </a:extLst>
          </p:cNvPr>
          <p:cNvSpPr>
            <a:spLocks noGrp="1"/>
          </p:cNvSpPr>
          <p:nvPr>
            <p:ph idx="1"/>
          </p:nvPr>
        </p:nvSpPr>
        <p:spPr>
          <a:xfrm>
            <a:off x="477788" y="1658961"/>
            <a:ext cx="10729192" cy="4535016"/>
          </a:xfrm>
        </p:spPr>
        <p:txBody>
          <a:bodyPr>
            <a:normAutofit lnSpcReduction="10000"/>
          </a:bodyPr>
          <a:lstStyle/>
          <a:p>
            <a:r>
              <a:rPr lang="es-ES" dirty="0">
                <a:latin typeface="Arial" panose="020B0604020202020204" pitchFamily="34" charset="0"/>
                <a:cs typeface="Arial" panose="020B0604020202020204" pitchFamily="34" charset="0"/>
              </a:rPr>
              <a:t>Los avances de las nuevas tecnologías nos han conducido a organizarnos en una sociedad donde el acceso a la información es muy fácil, el desarrollo de relaciones comerciales, el acceso a los servicios y productos que cubren nuestras necesidades está por encima de las fronteras.</a:t>
            </a:r>
          </a:p>
          <a:p>
            <a:r>
              <a:rPr lang="es-ES" dirty="0">
                <a:latin typeface="Arial" panose="020B0604020202020204" pitchFamily="34" charset="0"/>
                <a:cs typeface="Arial" panose="020B0604020202020204" pitchFamily="34" charset="0"/>
              </a:rPr>
              <a:t>Estamos ante una nueva forma de desarrollo, donde se abren muchas oportunidades que antes no eran posibles y esto conlleva la adaptación de los canales de interacción. Hay mucho por hacer, pues la tecnología también nos permite llegar a todas aquellas personas que no llegan o sobrepasan la media en todos los sentidos.</a:t>
            </a:r>
          </a:p>
          <a:p>
            <a:r>
              <a:rPr lang="es-ES" dirty="0">
                <a:latin typeface="Arial" panose="020B0604020202020204" pitchFamily="34" charset="0"/>
                <a:cs typeface="Arial" panose="020B0604020202020204" pitchFamily="34" charset="0"/>
              </a:rPr>
              <a:t>Siempre que existan personas que NO acepten eso que llaman “daños colaterales”, que tengan sueños y crean en un mundo más justo, las sociedades seguirán mejorando y trabajando para que todos estén incluidos y protegidos por la sociedad.</a:t>
            </a:r>
          </a:p>
        </p:txBody>
      </p:sp>
      <p:pic>
        <p:nvPicPr>
          <p:cNvPr id="4" name="Imagen 3">
            <a:extLst>
              <a:ext uri="{FF2B5EF4-FFF2-40B4-BE49-F238E27FC236}">
                <a16:creationId xmlns:a16="http://schemas.microsoft.com/office/drawing/2014/main" id="{19488AE3-974D-417C-838E-88EA1B972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
        <p:nvSpPr>
          <p:cNvPr id="7" name="Título 1">
            <a:extLst>
              <a:ext uri="{FF2B5EF4-FFF2-40B4-BE49-F238E27FC236}">
                <a16:creationId xmlns:a16="http://schemas.microsoft.com/office/drawing/2014/main" id="{D30C3DED-93A6-4C0B-8A6F-37BDEEB51B8B}"/>
              </a:ext>
            </a:extLst>
          </p:cNvPr>
          <p:cNvSpPr txBox="1">
            <a:spLocks/>
          </p:cNvSpPr>
          <p:nvPr/>
        </p:nvSpPr>
        <p:spPr>
          <a:xfrm>
            <a:off x="189756" y="456019"/>
            <a:ext cx="9144001" cy="7718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s-ES" sz="4000" dirty="0">
                <a:latin typeface="Arial" panose="020B0604020202020204" pitchFamily="34" charset="0"/>
                <a:cs typeface="Arial" panose="020B0604020202020204" pitchFamily="34" charset="0"/>
              </a:rPr>
              <a:t>DIVERSIDAD Y GLOBALIZACIÓN</a:t>
            </a:r>
          </a:p>
        </p:txBody>
      </p:sp>
    </p:spTree>
    <p:extLst>
      <p:ext uri="{BB962C8B-B14F-4D97-AF65-F5344CB8AC3E}">
        <p14:creationId xmlns:p14="http://schemas.microsoft.com/office/powerpoint/2010/main" val="251939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72" y="293848"/>
            <a:ext cx="9721080" cy="627856"/>
          </a:xfrm>
        </p:spPr>
        <p:txBody>
          <a:bodyPr rtlCol="0">
            <a:noAutofit/>
          </a:bodyPr>
          <a:lstStyle/>
          <a:p>
            <a:pPr rtl="0"/>
            <a:r>
              <a:rPr lang="es-ES" sz="4000" dirty="0">
                <a:latin typeface="Arial" panose="020B0604020202020204" pitchFamily="34" charset="0"/>
                <a:cs typeface="Arial" panose="020B0604020202020204" pitchFamily="34" charset="0"/>
              </a:rPr>
              <a:t>¿QUÉ IMPLICA LA GOBLALIZACIÓN?</a:t>
            </a:r>
          </a:p>
        </p:txBody>
      </p:sp>
      <p:sp>
        <p:nvSpPr>
          <p:cNvPr id="3" name="CuadroTexto 2">
            <a:extLst>
              <a:ext uri="{FF2B5EF4-FFF2-40B4-BE49-F238E27FC236}">
                <a16:creationId xmlns:a16="http://schemas.microsoft.com/office/drawing/2014/main" id="{185CD7A9-F404-45E2-95C3-8660C839158C}"/>
              </a:ext>
            </a:extLst>
          </p:cNvPr>
          <p:cNvSpPr txBox="1"/>
          <p:nvPr/>
        </p:nvSpPr>
        <p:spPr>
          <a:xfrm>
            <a:off x="693812" y="1057960"/>
            <a:ext cx="10657184" cy="1938992"/>
          </a:xfrm>
          <a:prstGeom prst="rect">
            <a:avLst/>
          </a:prstGeom>
          <a:noFill/>
        </p:spPr>
        <p:txBody>
          <a:bodyPr wrap="square" rtlCol="0">
            <a:spAutoFit/>
          </a:bodyPr>
          <a:lstStyle>
            <a:defPPr rtl="0">
              <a:defRPr lang="es-es"/>
            </a:defPPr>
            <a:lvl1pPr>
              <a:defRPr sz="2000">
                <a:latin typeface="Arial" panose="020B0604020202020204" pitchFamily="34" charset="0"/>
                <a:cs typeface="Arial" panose="020B0604020202020204" pitchFamily="34" charset="0"/>
              </a:defRPr>
            </a:lvl1pPr>
            <a:lvl2pPr lvl="1">
              <a:defRPr sz="2000">
                <a:latin typeface="Arial" panose="020B0604020202020204" pitchFamily="34" charset="0"/>
                <a:cs typeface="Arial" panose="020B0604020202020204" pitchFamily="34" charset="0"/>
              </a:defRPr>
            </a:lvl2pPr>
          </a:lstStyle>
          <a:p>
            <a:pPr marL="800100" lvl="1" indent="-342900">
              <a:buFont typeface="Arial" panose="020B0604020202020204" pitchFamily="34" charset="0"/>
              <a:buChar char="•"/>
            </a:pPr>
            <a:r>
              <a:rPr lang="es-ES" sz="2400" dirty="0"/>
              <a:t>Nuevos canales de Compras.</a:t>
            </a:r>
          </a:p>
          <a:p>
            <a:pPr marL="800100" lvl="1" indent="-342900">
              <a:buFont typeface="Arial" panose="020B0604020202020204" pitchFamily="34" charset="0"/>
              <a:buChar char="•"/>
            </a:pPr>
            <a:r>
              <a:rPr lang="es-ES" sz="2400" dirty="0"/>
              <a:t>Facilidad de acceso a la formación, cultura, turismo, etc.</a:t>
            </a:r>
          </a:p>
          <a:p>
            <a:pPr marL="800100" lvl="1" indent="-342900">
              <a:buFont typeface="Arial" panose="020B0604020202020204" pitchFamily="34" charset="0"/>
              <a:buChar char="•"/>
            </a:pPr>
            <a:r>
              <a:rPr lang="es-ES" sz="2400" dirty="0"/>
              <a:t>Digitalización de las gestiones Bancarias, Servicios de Comunicaciones, Luz, Agua y Sectores Estratégicos, Administraciones Publicas, Hacienda, Medico, trafico, etc.</a:t>
            </a:r>
          </a:p>
        </p:txBody>
      </p:sp>
      <p:sp>
        <p:nvSpPr>
          <p:cNvPr id="5" name="CuadroTexto 4">
            <a:extLst>
              <a:ext uri="{FF2B5EF4-FFF2-40B4-BE49-F238E27FC236}">
                <a16:creationId xmlns:a16="http://schemas.microsoft.com/office/drawing/2014/main" id="{B6D5EF21-C51C-4908-A1A8-2D9DAEC17635}"/>
              </a:ext>
            </a:extLst>
          </p:cNvPr>
          <p:cNvSpPr txBox="1"/>
          <p:nvPr/>
        </p:nvSpPr>
        <p:spPr>
          <a:xfrm>
            <a:off x="363933" y="3269005"/>
            <a:ext cx="11089232" cy="1200329"/>
          </a:xfrm>
          <a:prstGeom prst="rect">
            <a:avLst/>
          </a:prstGeom>
          <a:noFill/>
        </p:spPr>
        <p:txBody>
          <a:bodyPr wrap="square" rtlCol="0">
            <a:spAutoFit/>
          </a:bodyPr>
          <a:lstStyle>
            <a:defPPr rtl="0">
              <a:defRPr lang="es-es"/>
            </a:defPPr>
            <a:lvl1pPr>
              <a:defRPr sz="2000">
                <a:latin typeface="Arial" panose="020B0604020202020204" pitchFamily="34" charset="0"/>
                <a:cs typeface="Arial" panose="020B0604020202020204" pitchFamily="34" charset="0"/>
              </a:defRPr>
            </a:lvl1pPr>
            <a:lvl2pPr lvl="1">
              <a:defRPr sz="2000">
                <a:latin typeface="Arial" panose="020B0604020202020204" pitchFamily="34" charset="0"/>
                <a:cs typeface="Arial" panose="020B0604020202020204" pitchFamily="34" charset="0"/>
              </a:defRPr>
            </a:lvl2pPr>
          </a:lstStyle>
          <a:p>
            <a:r>
              <a:rPr lang="es-ES" sz="2400" dirty="0"/>
              <a:t>Dentro de los canales de comunicación digital nos encontramos con ciertos sectores que necesitan de mejoras en los canales de comunicación como son personas por cuya naturaleza viven en:</a:t>
            </a:r>
          </a:p>
        </p:txBody>
      </p:sp>
      <p:pic>
        <p:nvPicPr>
          <p:cNvPr id="8" name="Imagen 7">
            <a:extLst>
              <a:ext uri="{FF2B5EF4-FFF2-40B4-BE49-F238E27FC236}">
                <a16:creationId xmlns:a16="http://schemas.microsoft.com/office/drawing/2014/main" id="{032E73D6-3419-4540-8614-67CD435E9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pic>
        <p:nvPicPr>
          <p:cNvPr id="6" name="Imagen 5">
            <a:extLst>
              <a:ext uri="{FF2B5EF4-FFF2-40B4-BE49-F238E27FC236}">
                <a16:creationId xmlns:a16="http://schemas.microsoft.com/office/drawing/2014/main" id="{DE0463B1-0E55-4943-A396-E2D2EB371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49" y="4741388"/>
            <a:ext cx="1788516" cy="1788516"/>
          </a:xfrm>
          <a:prstGeom prst="rect">
            <a:avLst/>
          </a:prstGeom>
        </p:spPr>
      </p:pic>
      <p:sp>
        <p:nvSpPr>
          <p:cNvPr id="4" name="Rectángulo 3">
            <a:extLst>
              <a:ext uri="{FF2B5EF4-FFF2-40B4-BE49-F238E27FC236}">
                <a16:creationId xmlns:a16="http://schemas.microsoft.com/office/drawing/2014/main" id="{918BA7ED-A33E-4306-A32C-8763C496878E}"/>
              </a:ext>
            </a:extLst>
          </p:cNvPr>
          <p:cNvSpPr/>
          <p:nvPr/>
        </p:nvSpPr>
        <p:spPr>
          <a:xfrm>
            <a:off x="2205980" y="4907861"/>
            <a:ext cx="9023076" cy="1569660"/>
          </a:xfrm>
          <a:prstGeom prst="rect">
            <a:avLst/>
          </a:prstGeom>
        </p:spPr>
        <p:txBody>
          <a:bodyPr wrap="square">
            <a:spAutoFit/>
          </a:bodyPr>
          <a:lstStyle/>
          <a:p>
            <a:pPr marL="800100" lvl="1" indent="-342900">
              <a:buFont typeface="Arial" panose="020B0604020202020204" pitchFamily="34" charset="0"/>
              <a:buChar char="•"/>
            </a:pPr>
            <a:r>
              <a:rPr lang="es-ES" sz="2400" dirty="0"/>
              <a:t>El mundo oscuro, o de la oscuridad, o con deficiencias visuales.</a:t>
            </a:r>
          </a:p>
          <a:p>
            <a:pPr marL="800100" lvl="1" indent="-342900">
              <a:buFont typeface="Arial" panose="020B0604020202020204" pitchFamily="34" charset="0"/>
              <a:buChar char="•"/>
            </a:pPr>
            <a:r>
              <a:rPr lang="es-ES" sz="2400" dirty="0"/>
              <a:t>El mundo de silencio. Personas con sordera.</a:t>
            </a:r>
          </a:p>
          <a:p>
            <a:pPr marL="800100" lvl="1" indent="-342900">
              <a:buFont typeface="Arial" panose="020B0604020202020204" pitchFamily="34" charset="0"/>
              <a:buChar char="•"/>
            </a:pPr>
            <a:r>
              <a:rPr lang="es-ES" sz="2400" dirty="0"/>
              <a:t>Personas que ven alteradas sus capacidades cognitivas</a:t>
            </a:r>
          </a:p>
          <a:p>
            <a:pPr marL="800100" lvl="1" indent="-342900">
              <a:buFont typeface="Arial" panose="020B0604020202020204" pitchFamily="34" charset="0"/>
              <a:buChar char="•"/>
            </a:pPr>
            <a:r>
              <a:rPr lang="es-ES" sz="2400" dirty="0"/>
              <a:t>O mentes brillantes atrapadas en cuerpo que no acompañan.</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E371B7-DECA-4BE3-9CFB-3E82ED9889A3}"/>
              </a:ext>
            </a:extLst>
          </p:cNvPr>
          <p:cNvSpPr txBox="1"/>
          <p:nvPr/>
        </p:nvSpPr>
        <p:spPr>
          <a:xfrm>
            <a:off x="368918" y="1720876"/>
            <a:ext cx="10418302" cy="1631216"/>
          </a:xfrm>
          <a:prstGeom prst="rect">
            <a:avLst/>
          </a:prstGeom>
          <a:noFill/>
        </p:spPr>
        <p:txBody>
          <a:bodyPr wrap="square" rtlCol="0">
            <a:spAutoFit/>
          </a:bodyPr>
          <a:lstStyle/>
          <a:p>
            <a:pPr lvl="1"/>
            <a:r>
              <a:rPr lang="es-ES" sz="2000" dirty="0">
                <a:latin typeface="Arial" panose="020B0604020202020204" pitchFamily="34" charset="0"/>
                <a:cs typeface="Arial" panose="020B0604020202020204" pitchFamily="34" charset="0"/>
              </a:rPr>
              <a:t>Porque nuestro sistema de aprendizaje del lenguaje esta basado en oír y repetir, por lo que les afecta su capacidad lectora y habla e incluso a su capacidad cognitiva. Ejemplo: formularios</a:t>
            </a:r>
          </a:p>
          <a:p>
            <a:pPr lvl="1"/>
            <a:endParaRPr lang="es-ES" sz="2000" dirty="0">
              <a:latin typeface="Arial" panose="020B0604020202020204" pitchFamily="34" charset="0"/>
              <a:cs typeface="Arial" panose="020B0604020202020204" pitchFamily="34" charset="0"/>
            </a:endParaRPr>
          </a:p>
          <a:p>
            <a:pPr lvl="1"/>
            <a:r>
              <a:rPr lang="es-ES" sz="2000" dirty="0">
                <a:latin typeface="Arial" panose="020B0604020202020204" pitchFamily="34" charset="0"/>
                <a:cs typeface="Arial" panose="020B0604020202020204" pitchFamily="34" charset="0"/>
              </a:rPr>
              <a:t>El autismo y otras diversidades también utilizan la lengua de signos.</a:t>
            </a:r>
          </a:p>
        </p:txBody>
      </p:sp>
      <p:sp>
        <p:nvSpPr>
          <p:cNvPr id="6" name="CuadroTexto 5">
            <a:extLst>
              <a:ext uri="{FF2B5EF4-FFF2-40B4-BE49-F238E27FC236}">
                <a16:creationId xmlns:a16="http://schemas.microsoft.com/office/drawing/2014/main" id="{CC9607B8-97FA-4609-B5DF-64D6B1F4A11B}"/>
              </a:ext>
            </a:extLst>
          </p:cNvPr>
          <p:cNvSpPr txBox="1"/>
          <p:nvPr/>
        </p:nvSpPr>
        <p:spPr>
          <a:xfrm>
            <a:off x="333772" y="4385271"/>
            <a:ext cx="10729192" cy="2246769"/>
          </a:xfrm>
          <a:prstGeom prst="rect">
            <a:avLst/>
          </a:prstGeom>
          <a:noFill/>
        </p:spPr>
        <p:txBody>
          <a:bodyPr wrap="square" rtlCol="0">
            <a:spAutoFit/>
          </a:bodyPr>
          <a:lstStyle>
            <a:defPPr rtl="0">
              <a:defRPr lang="es-es"/>
            </a:defPPr>
            <a:lvl1pPr>
              <a:defRPr sz="2000">
                <a:latin typeface="Arial" panose="020B0604020202020204" pitchFamily="34" charset="0"/>
                <a:cs typeface="Arial" panose="020B0604020202020204" pitchFamily="34" charset="0"/>
              </a:defRPr>
            </a:lvl1pPr>
            <a:lvl2pPr lvl="1">
              <a:defRPr sz="2000">
                <a:latin typeface="Arial" panose="020B0604020202020204" pitchFamily="34" charset="0"/>
                <a:cs typeface="Arial" panose="020B0604020202020204" pitchFamily="34" charset="0"/>
              </a:defRPr>
            </a:lvl2pPr>
          </a:lstStyle>
          <a:p>
            <a:pPr lvl="1"/>
            <a:r>
              <a:rPr lang="es-ES" dirty="0"/>
              <a:t>Solo un poco de deficiencia Visual o con con gafas, daltónico o “dislexia”, deficiencia cognitiva por edad cultura o idioma, auditiva con audífono, o volumen, u  otros…</a:t>
            </a:r>
          </a:p>
          <a:p>
            <a:pPr lvl="1"/>
            <a:r>
              <a:rPr lang="es-ES" dirty="0"/>
              <a:t>Movilidad  temporal o efectividad o simple comodidad (footing, conduciendo, etc.), o simplemente un mal día (gripe, alergias, etc.)</a:t>
            </a:r>
          </a:p>
          <a:p>
            <a:pPr lvl="1"/>
            <a:r>
              <a:rPr lang="es-ES" dirty="0"/>
              <a:t>Trabajar delante de una pantalla manejando gran cantidad de datos durante ocho horas.</a:t>
            </a:r>
          </a:p>
          <a:p>
            <a:pPr lvl="1"/>
            <a:endParaRPr lang="es-ES" dirty="0"/>
          </a:p>
          <a:p>
            <a:pPr lvl="1"/>
            <a:r>
              <a:rPr lang="es-ES" dirty="0"/>
              <a:t>Estos también necesitan de ayudas. Todas las personas necesitamos ayuda.</a:t>
            </a:r>
          </a:p>
        </p:txBody>
      </p:sp>
      <p:pic>
        <p:nvPicPr>
          <p:cNvPr id="8" name="Imagen 7">
            <a:extLst>
              <a:ext uri="{FF2B5EF4-FFF2-40B4-BE49-F238E27FC236}">
                <a16:creationId xmlns:a16="http://schemas.microsoft.com/office/drawing/2014/main" id="{032E73D6-3419-4540-8614-67CD435E9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
        <p:nvSpPr>
          <p:cNvPr id="2" name="Rectángulo 1">
            <a:extLst>
              <a:ext uri="{FF2B5EF4-FFF2-40B4-BE49-F238E27FC236}">
                <a16:creationId xmlns:a16="http://schemas.microsoft.com/office/drawing/2014/main" id="{FAD647C5-64BE-4655-9574-EDABAB6A61AB}"/>
              </a:ext>
            </a:extLst>
          </p:cNvPr>
          <p:cNvSpPr/>
          <p:nvPr/>
        </p:nvSpPr>
        <p:spPr>
          <a:xfrm>
            <a:off x="333772" y="620688"/>
            <a:ext cx="11711036" cy="1015663"/>
          </a:xfrm>
          <a:prstGeom prst="rect">
            <a:avLst/>
          </a:prstGeom>
        </p:spPr>
        <p:txBody>
          <a:bodyPr vert="horz" lIns="91440" tIns="45720" rIns="91440" bIns="45720" rtlCol="0" anchor="b">
            <a:normAutofit lnSpcReduction="10000"/>
          </a:bodyPr>
          <a:lstStyle/>
          <a:p>
            <a:pPr>
              <a:lnSpc>
                <a:spcPct val="90000"/>
              </a:lnSpc>
              <a:spcBef>
                <a:spcPct val="0"/>
              </a:spcBef>
            </a:pPr>
            <a:r>
              <a:rPr lang="es-ES" sz="3600" spc="100" dirty="0">
                <a:latin typeface="+mj-lt"/>
                <a:ea typeface="+mj-ea"/>
                <a:cs typeface="+mj-cs"/>
              </a:rPr>
              <a:t>¿Por qué las personas sordas necesitan Lengua de Signos cuando leen?¿Vale para alguien mas?</a:t>
            </a:r>
          </a:p>
        </p:txBody>
      </p:sp>
      <p:sp>
        <p:nvSpPr>
          <p:cNvPr id="3" name="Rectángulo 2">
            <a:extLst>
              <a:ext uri="{FF2B5EF4-FFF2-40B4-BE49-F238E27FC236}">
                <a16:creationId xmlns:a16="http://schemas.microsoft.com/office/drawing/2014/main" id="{728CA7BD-6C2B-45D1-852A-D400FF26480E}"/>
              </a:ext>
            </a:extLst>
          </p:cNvPr>
          <p:cNvSpPr/>
          <p:nvPr/>
        </p:nvSpPr>
        <p:spPr>
          <a:xfrm>
            <a:off x="320316" y="3573216"/>
            <a:ext cx="5637954" cy="590931"/>
          </a:xfrm>
          <a:prstGeom prst="rect">
            <a:avLst/>
          </a:prstGeom>
        </p:spPr>
        <p:txBody>
          <a:bodyPr vert="horz" lIns="91440" tIns="45720" rIns="91440" bIns="45720" rtlCol="0" anchor="b">
            <a:normAutofit/>
          </a:bodyPr>
          <a:lstStyle/>
          <a:p>
            <a:pPr>
              <a:lnSpc>
                <a:spcPct val="90000"/>
              </a:lnSpc>
              <a:spcBef>
                <a:spcPct val="0"/>
              </a:spcBef>
            </a:pPr>
            <a:r>
              <a:rPr lang="es-ES" sz="3600" spc="100" dirty="0">
                <a:latin typeface="+mj-lt"/>
                <a:ea typeface="+mj-ea"/>
                <a:cs typeface="+mj-cs"/>
              </a:rPr>
              <a:t>¿Y el resto de al población?</a:t>
            </a:r>
          </a:p>
        </p:txBody>
      </p:sp>
    </p:spTree>
    <p:extLst>
      <p:ext uri="{BB962C8B-B14F-4D97-AF65-F5344CB8AC3E}">
        <p14:creationId xmlns:p14="http://schemas.microsoft.com/office/powerpoint/2010/main" val="266527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913B1-1B6F-4D26-BE91-2E875BC05127}"/>
              </a:ext>
            </a:extLst>
          </p:cNvPr>
          <p:cNvSpPr>
            <a:spLocks noGrp="1"/>
          </p:cNvSpPr>
          <p:nvPr>
            <p:ph type="title"/>
          </p:nvPr>
        </p:nvSpPr>
        <p:spPr>
          <a:xfrm>
            <a:off x="274897" y="0"/>
            <a:ext cx="11639029" cy="1248544"/>
          </a:xfrm>
        </p:spPr>
        <p:txBody>
          <a:bodyPr>
            <a:noAutofit/>
          </a:bodyPr>
          <a:lstStyle/>
          <a:p>
            <a:pPr algn="ctr"/>
            <a:r>
              <a:rPr lang="es-ES" sz="4000" dirty="0">
                <a:latin typeface="Arial" panose="020B0604020202020204" pitchFamily="34" charset="0"/>
                <a:cs typeface="Arial" panose="020B0604020202020204" pitchFamily="34" charset="0"/>
              </a:rPr>
              <a:t>La accesibilidad es UNIVERSAL</a:t>
            </a:r>
            <a:br>
              <a:rPr lang="es-ES" sz="4000" dirty="0">
                <a:latin typeface="Arial" panose="020B0604020202020204" pitchFamily="34" charset="0"/>
                <a:cs typeface="Arial" panose="020B0604020202020204" pitchFamily="34" charset="0"/>
              </a:rPr>
            </a:br>
            <a:r>
              <a:rPr lang="es-ES" sz="4000" dirty="0">
                <a:latin typeface="Arial" panose="020B0604020202020204" pitchFamily="34" charset="0"/>
                <a:cs typeface="Arial" panose="020B0604020202020204" pitchFamily="34" charset="0"/>
              </a:rPr>
              <a:t> Diseño para TOD@S</a:t>
            </a:r>
          </a:p>
        </p:txBody>
      </p:sp>
      <p:pic>
        <p:nvPicPr>
          <p:cNvPr id="6" name="Imagen 5">
            <a:extLst>
              <a:ext uri="{FF2B5EF4-FFF2-40B4-BE49-F238E27FC236}">
                <a16:creationId xmlns:a16="http://schemas.microsoft.com/office/drawing/2014/main" id="{458ED8A6-8271-4366-BC77-D8E92DE8A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1484784"/>
            <a:ext cx="9201150" cy="5067300"/>
          </a:xfrm>
          <a:prstGeom prst="rect">
            <a:avLst/>
          </a:prstGeom>
        </p:spPr>
      </p:pic>
      <p:pic>
        <p:nvPicPr>
          <p:cNvPr id="4" name="Imagen 3">
            <a:extLst>
              <a:ext uri="{FF2B5EF4-FFF2-40B4-BE49-F238E27FC236}">
                <a16:creationId xmlns:a16="http://schemas.microsoft.com/office/drawing/2014/main" id="{133C8877-4849-49D6-A287-5547F053A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Tree>
    <p:extLst>
      <p:ext uri="{BB962C8B-B14F-4D97-AF65-F5344CB8AC3E}">
        <p14:creationId xmlns:p14="http://schemas.microsoft.com/office/powerpoint/2010/main" val="166698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D72DF86-3387-4581-B3CF-1D90E85D2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0520" y="388775"/>
            <a:ext cx="5582356" cy="3140075"/>
          </a:xfrm>
          <a:prstGeom prst="rect">
            <a:avLst/>
          </a:prstGeom>
        </p:spPr>
      </p:pic>
      <p:sp>
        <p:nvSpPr>
          <p:cNvPr id="2" name="Título 1">
            <a:extLst>
              <a:ext uri="{FF2B5EF4-FFF2-40B4-BE49-F238E27FC236}">
                <a16:creationId xmlns:a16="http://schemas.microsoft.com/office/drawing/2014/main" id="{3E9194D3-5FEE-4924-B8BB-F4296F03D6AD}"/>
              </a:ext>
            </a:extLst>
          </p:cNvPr>
          <p:cNvSpPr>
            <a:spLocks noGrp="1"/>
          </p:cNvSpPr>
          <p:nvPr>
            <p:ph type="title"/>
          </p:nvPr>
        </p:nvSpPr>
        <p:spPr>
          <a:xfrm>
            <a:off x="153753" y="388775"/>
            <a:ext cx="7877294" cy="699864"/>
          </a:xfrm>
        </p:spPr>
        <p:txBody>
          <a:bodyPr>
            <a:normAutofit/>
          </a:bodyPr>
          <a:lstStyle/>
          <a:p>
            <a:r>
              <a:rPr lang="es-ES" sz="4000" dirty="0">
                <a:latin typeface="Arial" panose="020B0604020202020204" pitchFamily="34" charset="0"/>
                <a:cs typeface="Arial" panose="020B0604020202020204" pitchFamily="34" charset="0"/>
              </a:rPr>
              <a:t>La Accesibilidad enriquece</a:t>
            </a:r>
          </a:p>
        </p:txBody>
      </p:sp>
      <p:pic>
        <p:nvPicPr>
          <p:cNvPr id="4" name="Imagen 3">
            <a:extLst>
              <a:ext uri="{FF2B5EF4-FFF2-40B4-BE49-F238E27FC236}">
                <a16:creationId xmlns:a16="http://schemas.microsoft.com/office/drawing/2014/main" id="{81299536-B2EC-48C1-A253-18A6426CC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73" y="1412776"/>
            <a:ext cx="7517254" cy="5013949"/>
          </a:xfrm>
          <a:prstGeom prst="rect">
            <a:avLst/>
          </a:prstGeom>
        </p:spPr>
      </p:pic>
      <p:pic>
        <p:nvPicPr>
          <p:cNvPr id="6" name="Imagen 5">
            <a:extLst>
              <a:ext uri="{FF2B5EF4-FFF2-40B4-BE49-F238E27FC236}">
                <a16:creationId xmlns:a16="http://schemas.microsoft.com/office/drawing/2014/main" id="{41D68DFB-8213-45D5-94F8-8163611A3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025" y="3256146"/>
            <a:ext cx="4876800" cy="3524250"/>
          </a:xfrm>
          <a:prstGeom prst="rect">
            <a:avLst/>
          </a:prstGeom>
        </p:spPr>
      </p:pic>
      <p:pic>
        <p:nvPicPr>
          <p:cNvPr id="9" name="Imagen 8">
            <a:extLst>
              <a:ext uri="{FF2B5EF4-FFF2-40B4-BE49-F238E27FC236}">
                <a16:creationId xmlns:a16="http://schemas.microsoft.com/office/drawing/2014/main" id="{35EF65EF-A9FC-429C-BDCE-75A62F3D10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8908" y="4941168"/>
            <a:ext cx="1788515" cy="2529100"/>
          </a:xfrm>
          <a:prstGeom prst="rect">
            <a:avLst/>
          </a:prstGeom>
        </p:spPr>
      </p:pic>
    </p:spTree>
    <p:extLst>
      <p:ext uri="{BB962C8B-B14F-4D97-AF65-F5344CB8AC3E}">
        <p14:creationId xmlns:p14="http://schemas.microsoft.com/office/powerpoint/2010/main" val="92969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únel azul digital 16 ×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8_TF02895261_TF02895261.potx" id="{408D3025-4796-40C5-A420-4B86355D8C1A}" vid="{9B9A56E1-CA61-4AB5-B8B3-A8E151813968}"/>
    </a:ext>
  </a:extLst>
</a:theme>
</file>

<file path=ppt/theme/theme2.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dcmitype/"/>
    <ds:schemaRef ds:uri="http://schemas.openxmlformats.org/package/2006/metadata/core-properties"/>
    <ds:schemaRef ds:uri="4873beb7-5857-4685-be1f-d57550cc96cc"/>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1895</Words>
  <Application>Microsoft Office PowerPoint</Application>
  <PresentationFormat>Personalizado</PresentationFormat>
  <Paragraphs>214</Paragraphs>
  <Slides>29</Slides>
  <Notes>2</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Corbel</vt:lpstr>
      <vt:lpstr>Open Sans</vt:lpstr>
      <vt:lpstr>Túnel azul digital 16 × 9</vt:lpstr>
      <vt:lpstr>Accesibilidad e Inclusión  con WordPress</vt:lpstr>
      <vt:lpstr>DESCARGAR LA PRESENTACION</vt:lpstr>
      <vt:lpstr>Partes de la Ponencia:</vt:lpstr>
      <vt:lpstr>DIVERSIDAD Y GLOBALIZACIÓN</vt:lpstr>
      <vt:lpstr>Presentación de PowerPoint</vt:lpstr>
      <vt:lpstr>¿QUÉ IMPLICA LA GOBLALIZACIÓN?</vt:lpstr>
      <vt:lpstr>Presentación de PowerPoint</vt:lpstr>
      <vt:lpstr>La accesibilidad es UNIVERSAL  Diseño para TOD@S</vt:lpstr>
      <vt:lpstr>La Accesibilidad enriquece</vt:lpstr>
      <vt:lpstr>La accesibilidad NO es para la disCAPACIDAD…</vt:lpstr>
      <vt:lpstr>Estado de la accesibilidad en la Comunicación</vt:lpstr>
      <vt:lpstr>Herramientas existentes</vt:lpstr>
      <vt:lpstr>Accesibilidad WCAG</vt:lpstr>
      <vt:lpstr>Plugins de WP sobre accesibilidad:</vt:lpstr>
      <vt:lpstr>Estado de la Accesibilidad con WordPress</vt:lpstr>
      <vt:lpstr>Estado de la accesibilidad en WordPress</vt:lpstr>
      <vt:lpstr>Repasando conceptos necesarios:</vt:lpstr>
      <vt:lpstr>Presentación de PowerPoint</vt:lpstr>
      <vt:lpstr>Casos reales de Accesibilidad Universal</vt:lpstr>
      <vt:lpstr>Presentación de PowerPoint</vt:lpstr>
      <vt:lpstr>Presentación de PowerPoint</vt:lpstr>
      <vt:lpstr>Presentación de PowerPoint</vt:lpstr>
      <vt:lpstr>¿Por donde empezar?</vt:lpstr>
      <vt:lpstr>INCLUSIÓN LABORAL</vt:lpstr>
      <vt:lpstr>¡ HACEMOS, NO DECIMOS !</vt:lpstr>
      <vt:lpstr>Presentación de PowerPoint</vt:lpstr>
      <vt:lpstr>Presentación de PowerPoint</vt:lpstr>
      <vt:lpstr>¡¡ Eskerrik asko Irun !!</vt:lpstr>
      <vt:lpstr>A las personas que hacen posible WC Irun…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2019-05-03T14:19:54Z</dcterms:created>
  <dcterms:modified xsi:type="dcterms:W3CDTF">2019-05-20T12:04:07Z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